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826" r:id="rId2"/>
    <p:sldMasterId id="2147483838" r:id="rId3"/>
    <p:sldMasterId id="2147483851" r:id="rId4"/>
  </p:sldMasterIdLst>
  <p:notesMasterIdLst>
    <p:notesMasterId r:id="rId88"/>
  </p:notesMasterIdLst>
  <p:handoutMasterIdLst>
    <p:handoutMasterId r:id="rId89"/>
  </p:handoutMasterIdLst>
  <p:sldIdLst>
    <p:sldId id="256" r:id="rId5"/>
    <p:sldId id="730" r:id="rId6"/>
    <p:sldId id="390" r:id="rId7"/>
    <p:sldId id="728" r:id="rId8"/>
    <p:sldId id="727" r:id="rId9"/>
    <p:sldId id="731" r:id="rId10"/>
    <p:sldId id="421" r:id="rId11"/>
    <p:sldId id="422" r:id="rId12"/>
    <p:sldId id="423" r:id="rId13"/>
    <p:sldId id="723" r:id="rId14"/>
    <p:sldId id="307" r:id="rId15"/>
    <p:sldId id="424" r:id="rId16"/>
    <p:sldId id="724" r:id="rId17"/>
    <p:sldId id="339" r:id="rId18"/>
    <p:sldId id="732" r:id="rId19"/>
    <p:sldId id="733" r:id="rId20"/>
    <p:sldId id="365" r:id="rId21"/>
    <p:sldId id="261" r:id="rId22"/>
    <p:sldId id="726" r:id="rId23"/>
    <p:sldId id="373" r:id="rId24"/>
    <p:sldId id="352" r:id="rId25"/>
    <p:sldId id="2528" r:id="rId26"/>
    <p:sldId id="399" r:id="rId27"/>
    <p:sldId id="357" r:id="rId28"/>
    <p:sldId id="392" r:id="rId29"/>
    <p:sldId id="341" r:id="rId30"/>
    <p:sldId id="342" r:id="rId31"/>
    <p:sldId id="359" r:id="rId32"/>
    <p:sldId id="269" r:id="rId33"/>
    <p:sldId id="361" r:id="rId34"/>
    <p:sldId id="2529" r:id="rId35"/>
    <p:sldId id="257" r:id="rId36"/>
    <p:sldId id="259" r:id="rId37"/>
    <p:sldId id="262" r:id="rId38"/>
    <p:sldId id="2531" r:id="rId39"/>
    <p:sldId id="2532" r:id="rId40"/>
    <p:sldId id="270" r:id="rId41"/>
    <p:sldId id="265" r:id="rId42"/>
    <p:sldId id="2533" r:id="rId43"/>
    <p:sldId id="271" r:id="rId44"/>
    <p:sldId id="258" r:id="rId45"/>
    <p:sldId id="2534" r:id="rId46"/>
    <p:sldId id="408" r:id="rId47"/>
    <p:sldId id="410" r:id="rId48"/>
    <p:sldId id="411" r:id="rId49"/>
    <p:sldId id="412" r:id="rId50"/>
    <p:sldId id="413" r:id="rId51"/>
    <p:sldId id="414" r:id="rId52"/>
    <p:sldId id="417" r:id="rId53"/>
    <p:sldId id="391" r:id="rId54"/>
    <p:sldId id="300" r:id="rId55"/>
    <p:sldId id="266" r:id="rId56"/>
    <p:sldId id="393" r:id="rId57"/>
    <p:sldId id="268" r:id="rId58"/>
    <p:sldId id="394" r:id="rId59"/>
    <p:sldId id="301" r:id="rId60"/>
    <p:sldId id="335" r:id="rId61"/>
    <p:sldId id="395" r:id="rId62"/>
    <p:sldId id="375" r:id="rId63"/>
    <p:sldId id="376" r:id="rId64"/>
    <p:sldId id="377" r:id="rId65"/>
    <p:sldId id="272" r:id="rId66"/>
    <p:sldId id="371" r:id="rId67"/>
    <p:sldId id="379" r:id="rId68"/>
    <p:sldId id="380" r:id="rId69"/>
    <p:sldId id="372" r:id="rId70"/>
    <p:sldId id="381" r:id="rId71"/>
    <p:sldId id="382" r:id="rId72"/>
    <p:sldId id="355" r:id="rId73"/>
    <p:sldId id="388" r:id="rId74"/>
    <p:sldId id="336" r:id="rId75"/>
    <p:sldId id="425" r:id="rId76"/>
    <p:sldId id="721" r:id="rId77"/>
    <p:sldId id="722" r:id="rId78"/>
    <p:sldId id="337" r:id="rId79"/>
    <p:sldId id="637" r:id="rId80"/>
    <p:sldId id="340" r:id="rId81"/>
    <p:sldId id="698" r:id="rId82"/>
    <p:sldId id="694" r:id="rId83"/>
    <p:sldId id="695" r:id="rId84"/>
    <p:sldId id="699" r:id="rId85"/>
    <p:sldId id="700" r:id="rId86"/>
    <p:sldId id="2535" r:id="rId87"/>
  </p:sldIdLst>
  <p:sldSz cx="9144000" cy="5143500" type="screen16x9"/>
  <p:notesSz cx="7010400" cy="93964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2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612">
          <p15:clr>
            <a:srgbClr val="A4A3A4"/>
          </p15:clr>
        </p15:guide>
        <p15:guide id="4" pos="432">
          <p15:clr>
            <a:srgbClr val="A4A3A4"/>
          </p15:clr>
        </p15:guide>
        <p15:guide id="5" orient="horz" pos="660">
          <p15:clr>
            <a:srgbClr val="A4A3A4"/>
          </p15:clr>
        </p15:guide>
        <p15:guide id="6" orient="horz" pos="3060">
          <p15:clr>
            <a:srgbClr val="A4A3A4"/>
          </p15:clr>
        </p15:guide>
        <p15:guide id="7" pos="192">
          <p15:clr>
            <a:srgbClr val="A4A3A4"/>
          </p15:clr>
        </p15:guide>
        <p15:guide id="8" orient="horz" pos="2004">
          <p15:clr>
            <a:srgbClr val="A4A3A4"/>
          </p15:clr>
        </p15:guide>
        <p15:guide id="9" orient="horz" pos="1044">
          <p15:clr>
            <a:srgbClr val="A4A3A4"/>
          </p15:clr>
        </p15:guide>
        <p15:guide id="10" pos="42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0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3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 Okamoto" initials="JO" lastIdx="10" clrIdx="0"/>
  <p:cmAuthor id="2" name="Amber Chao" initials="AC" lastIdx="2" clrIdx="1">
    <p:extLst>
      <p:ext uri="{19B8F6BF-5375-455C-9EA6-DF929625EA0E}">
        <p15:presenceInfo xmlns:p15="http://schemas.microsoft.com/office/powerpoint/2012/main" userId="S-1-5-21-288247534-1228138174-2811025308-1310" providerId="AD"/>
      </p:ext>
    </p:extLst>
  </p:cmAuthor>
  <p:cmAuthor id="3" name="Cody McKenzie" initials="CM" lastIdx="5" clrIdx="2">
    <p:extLst>
      <p:ext uri="{19B8F6BF-5375-455C-9EA6-DF929625EA0E}">
        <p15:presenceInfo xmlns:p15="http://schemas.microsoft.com/office/powerpoint/2012/main" userId="S-1-5-21-4034992937-4261966350-3753183854-8569" providerId="AD"/>
      </p:ext>
    </p:extLst>
  </p:cmAuthor>
  <p:cmAuthor id="4" name="Matt Bauer" initials="MB" lastIdx="3" clrIdx="3">
    <p:extLst>
      <p:ext uri="{19B8F6BF-5375-455C-9EA6-DF929625EA0E}">
        <p15:presenceInfo xmlns:p15="http://schemas.microsoft.com/office/powerpoint/2012/main" userId="S-1-5-21-4034992937-4261966350-3753183854-6644" providerId="AD"/>
      </p:ext>
    </p:extLst>
  </p:cmAuthor>
  <p:cmAuthor id="5" name="sean smolenyak" initials="ss" lastIdx="2" clrIdx="4">
    <p:extLst>
      <p:ext uri="{19B8F6BF-5375-455C-9EA6-DF929625EA0E}">
        <p15:presenceInfo xmlns:p15="http://schemas.microsoft.com/office/powerpoint/2012/main" userId="b17cfe9fc96dda8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8595B"/>
    <a:srgbClr val="149346"/>
    <a:srgbClr val="005699"/>
    <a:srgbClr val="005569"/>
    <a:srgbClr val="089247"/>
    <a:srgbClr val="62BB46"/>
    <a:srgbClr val="808080"/>
    <a:srgbClr val="0099D5"/>
    <a:srgbClr val="D5A619"/>
    <a:srgbClr val="3634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3" autoAdjust="0"/>
    <p:restoredTop sz="95256" autoAdjust="0"/>
  </p:normalViewPr>
  <p:slideViewPr>
    <p:cSldViewPr>
      <p:cViewPr varScale="1">
        <p:scale>
          <a:sx n="114" d="100"/>
          <a:sy n="114" d="100"/>
        </p:scale>
        <p:origin x="336" y="86"/>
      </p:cViewPr>
      <p:guideLst>
        <p:guide orient="horz" pos="1812"/>
        <p:guide pos="2880"/>
        <p:guide orient="horz" pos="612"/>
        <p:guide pos="432"/>
        <p:guide orient="horz" pos="660"/>
        <p:guide orient="horz" pos="3060"/>
        <p:guide pos="192"/>
        <p:guide orient="horz" pos="2004"/>
        <p:guide orient="horz" pos="1044"/>
        <p:guide pos="422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2040" y="-72"/>
      </p:cViewPr>
      <p:guideLst>
        <p:guide orient="horz" pos="2960"/>
        <p:guide pos="2160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commentAuthors" Target="commentAuthor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notesMaster" Target="notesMasters/notesMaster1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5382960018347223"/>
          <c:y val="2.32558139534883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Patients with Glaucoma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586-4946-BFEC-F22056DB209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586-4946-BFEC-F22056DB209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586-4946-BFEC-F22056DB209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586-4946-BFEC-F22056DB2094}"/>
              </c:ext>
            </c:extLst>
          </c:dPt>
          <c:dLbls>
            <c:dLbl>
              <c:idx val="0"/>
              <c:layout>
                <c:manualLayout>
                  <c:x val="-5.7023383440706274E-2"/>
                  <c:y val="-2.006369630625440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86-4946-BFEC-F22056DB2094}"/>
                </c:ext>
              </c:extLst>
            </c:dLbl>
            <c:dLbl>
              <c:idx val="1"/>
              <c:layout>
                <c:manualLayout>
                  <c:x val="9.0086639655479903E-2"/>
                  <c:y val="-0.1008728560092779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586-4946-BFEC-F22056DB2094}"/>
                </c:ext>
              </c:extLst>
            </c:dLbl>
            <c:dLbl>
              <c:idx val="2"/>
              <c:layout>
                <c:manualLayout>
                  <c:x val="0.10756517085849705"/>
                  <c:y val="0.1052151620582310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86-4946-BFEC-F22056DB2094}"/>
                </c:ext>
              </c:extLst>
            </c:dLbl>
            <c:dLbl>
              <c:idx val="3"/>
              <c:layout>
                <c:manualLayout>
                  <c:x val="7.3054684911958767E-2"/>
                  <c:y val="0.1158438625404382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586-4946-BFEC-F22056DB2094}"/>
                </c:ext>
              </c:extLst>
            </c:dLbl>
            <c:spPr>
              <a:pattFill prst="pct75">
                <a:fgClr>
                  <a:prstClr val="black">
                    <a:lumMod val="75000"/>
                    <a:lumOff val="25000"/>
                  </a:prstClr>
                </a:fgClr>
                <a:bgClr>
                  <a:prstClr val="black">
                    <a:lumMod val="65000"/>
                    <a:lumOff val="35000"/>
                  </a:prst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pattFill prst="pct75">
                    <a:fgClr>
                      <a:schemeClr val="dk1">
                        <a:lumMod val="75000"/>
                        <a:lumOff val="25000"/>
                      </a:schemeClr>
                    </a:fgClr>
                    <a:bgClr>
                      <a:schemeClr val="dk1">
                        <a:lumMod val="65000"/>
                        <a:lumOff val="35000"/>
                      </a:schemeClr>
                    </a:bgClr>
                  </a:pattFill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Mild</c:v>
                </c:pt>
                <c:pt idx="1">
                  <c:v>Moderate</c:v>
                </c:pt>
                <c:pt idx="2">
                  <c:v>Advanced</c:v>
                </c:pt>
                <c:pt idx="3">
                  <c:v>Refractory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5.0999999999999996</c:v>
                </c:pt>
                <c:pt idx="1">
                  <c:v>2.4</c:v>
                </c:pt>
                <c:pt idx="2">
                  <c:v>1.3</c:v>
                </c:pt>
                <c:pt idx="3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586-4946-BFEC-F22056DB209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F54F8-60C1-43A7-AD84-D01D700DCDA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62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924962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6F503-E19F-45D6-9FB3-18A74777A9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1737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5:39.36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 53,'0'161,"29"-232,-27 66,0 0,0 0,0 0,1 1,-1-1,1 1,5-6,-7 9,-1 0,1 1,0-1,0 0,-1 1,1-1,0 1,0-1,0 1,-1-1,1 1,0-1,0 1,0 0,0 0,0-1,0 1,0 0,1 0,-1 0,0 1,0-1,0 1,0-1,0 1,0-1,0 1,0 0,-1 0,1-1,0 1,0 0,-1 0,1 0,0 0,-1 0,1-1,-1 1,1 0,-1 1,1 0,2 8,-1 0,0 0,-1 0,0 0,-1 1,0-1,-2 15,2-18,1-36,-2-1,-1 0,-9-49,10 75,-8-29,3 26,0 22,3 3,1 0,1 0,3 27,-2 23,0-67,0 1,0-1,0 0,0 1,-1-1,1 1,0-1,0 0,-1 1,1-1,-1 0,1 1,-1-1,0 0,1 0,-1 0,0 1,0-1,0 0,0 0,0 0,0 0,0-1,0 1,0 0,0 0,-1-1,1 1,0 0,-1-1,1 1,-2-1,2 0,-1 0,1-1,0 1,-1 0,1-1,-1 0,1 1,0-1,0 0,-1 0,1 0,0 1,0-1,0 0,0-1,0 1,0 0,0 0,1 0,-1 0,0-1,1 1,-1 0,1-1,-1 1,1-1,-1 1,1 0,0-1,0-2,-3-23,2-43,3 29,0 31,-1 10,19 125,-16-112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06.501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08.217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0.459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1.225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1.928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4.735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5.879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6.854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8.014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9:18.654"/>
    </inkml:context>
    <inkml:brush xml:id="br0">
      <inkml:brushProperty name="width" value="0.025" units="cm"/>
      <inkml:brushProperty name="height" value="0.15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5:50.61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292 5,'0'23,"1"0,-6 41,4-57,0-1,0 1,-1-1,0 0,-1 1,1-1,-1 0,-1-1,1 1,-8 10,9-15,1 1,-1-1,0 0,0 0,1 0,-1 0,0 0,0 0,0-1,0 1,0 0,0-1,0 0,0 1,-1-1,1 0,0 0,0 0,0 0,0-1,0 1,0-1,0 1,0-1,0 0,0 1,-3-3,-7-2,0-2,-1 0,-10-8,11 7,9 6,-9-5,0-1,1-1,-14-12,22 18,1 0,-1 0,0 0,1-1,0 1,0-1,0 0,0 1,0-1,1 0,0 0,0 0,0 0,0 0,0-8,1 10,0 0,1 0,-1 1,1-1,-1 0,1 0,0 1,-1-1,1 0,0 1,0-1,0 0,0 1,0 0,1-1,-1 1,0 0,1-1,-1 1,1 0,-1 0,1 0,0 0,-1 1,1-1,0 0,0 1,-1-1,1 1,0-1,0 1,3 0,9-2,-1 1,1 1,18 1,-21 0,9 1,-1 1,1 0,-1 2,0 0,0 1,0 1,-1 1,30 18,-47-26,0 1,0-1,0 1,0 0,0-1,-1 1,1 0,0-1,0 1,0 0,-1 0,1 0,0 0,-1 0,1 0,-1 0,1 0,-1 0,0 0,1 0,-1 0,0 0,0 0,0 0,0 3,0-3,-1 1,0-1,1 1,-1-1,0 1,0-1,0 1,0-1,0 0,0 1,-1-1,1 0,0 0,-3 2,-4 2,-1-1,1 1,-1-1,-17 5,-6-3,-56 2,88-8,238-2,-282-9,-133 3,165 3,17-3,20-4,-10 8,-1 1,0 1,1 1,19 0,21-2,-48 0,-16-2,-16-2,-130-14,110 11,37 8,0 0,0 0,0 1,0 0,0 0,0 1,-14 1,22-1,0 0,0 0,0 0,0 0,0 0,-1 0,1 0,0 0,0 0,0 0,0 0,0 0,0 0,-1 1,1-1,0 0,0 0,0 0,0 0,0 0,0 0,0 0,0 0,-1 1,1-1,0 0,0 0,0 0,0 0,0 0,0 0,0 1,0-1,0 0,0 0,0 0,0 0,0 0,0 0,0 1,0-1,0 0,0 0,0 0,0 0,0 0,0 0,0 1,1-1,-1 0,0 0,0 0,8 9,11 6,-4-8,1 0,-1 0,1-2,0 0,1-1,25 4,33 8,-40 3,-34-19,1 1,-1 0,0 0,0 0,0 0,0 0,0 0,0 0,0 0,0 0,0 0,0 1,0-1,-1 0,1 1,-1-1,1 0,-1 1,1-1,-1 1,0-1,0 1,1 1,-2-2,0 0,1 0,-1 0,0 0,0 0,1 0,-1-1,0 1,0 0,0-1,0 1,0 0,0-1,0 1,0-1,-1 1,1-1,0 0,0 1,0-1,0 0,0 0,-3 0,-33 1,31-1,-44 0,-74-3,116 2,0 0,0-1,1 0,-1 0,0 0,-12-7,18 8,-1 0,1-1,0 1,0-1,-1 1,1-1,1 1,-1-1,0 0,0 0,1 0,-1 0,1-1,-1 1,1 0,0 0,0-1,0 1,0-1,0 1,1-1,-1 1,0-6,29 24,-4 14,-19-24,-1 0,1-1,0 1,0-1,0 0,12 8,-13-13,-1-3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08.364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97 199,'0'-3,"-3"-1,-1-3,-3-1,-1-1,2-4,-2 2,-3 2,1-1,-1 2,0-2,4-1,2-3,2-5,1-2,2-2,0 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09.469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0,'0'3,"0"5,0 3,0 4,0 2,0 2,0 0,0 4,0 1,0 0,0-2,0 6,0 1,0-1,0-9,0-14,0-11,0-4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10.368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19,'0'-3,"0"-5,0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34.0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35.57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36.13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41.86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42.76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8:43.30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2:20.83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6:02.498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268 193,'-22'1,"-41"8,41-5,-40 2,44-7,10 1,1 0,-1 0,0 0,1 1,-1 0,-13 4,17-1,7-3,11-6,-9-1,-1 0,0 0,0-1,-1 1,0-1,0 0,0 0,-1 0,0 0,0 0,-1-1,0 1,0 0,-1-9,1-12,-4-44,3 65,0 20,-1 35,1-46,-1-1,1 0,0 1,0-1,-1 0,1 1,-1-1,1 0,-1 0,1 0,-1 1,0-1,0 0,0 0,1 0,-1 0,0 0,0 0,0 0,-1-1,1 1,0 0,0 0,0-1,0 1,-1-1,1 1,-2 0,1-2,1 1,-1 0,1-1,0 1,-1-1,1 1,0-1,-1 0,1 1,0-1,0 0,0 0,0 0,0 0,0 0,0 0,0 0,0 0,0 0,0 0,1-1,-1 1,1 0,-1-1,1 1,-1 0,0-3,0 0,-1-1,1 0,0 0,0 0,0 0,0-9,1 14,1-1,-1 1,0-1,0 1,0-1,0 1,0-1,0 1,1-1,-1 1,0-1,0 1,1-1,-1 1,0-1,1 1,-1-1,0 1,1 0,-1-1,1 1,-1 0,1-1,-1 1,1 0,-1 0,1-1,-1 1,1 0,-1 0,1 0,-1 0,1 0,-1 0,1 0,-1 0,1 0,0 0,-1 0,1 0,-1 0,1 0,-1 0,1 0,-1 1,1-1,-1 0,1 0,-1 1,1-1,-1 0,1 1,27 18,-26-18,18 13,41 22,-44-28,-1 1,0 1,0 1,23 20,-9-5,-23-22,-1 1,0 0,0 0,-1 1,1-1,-1 1,-1 1,8 10,-12-16,0 0,0-1,0 1,0-1,0 1,0-1,0 1,0-1,0 1,-1-1,1 1,0-1,0 1,-1-1,1 1,0-1,-1 1,1-1,0 1,-1-1,1 0,-1 1,1-1,-1 0,1 1,-1-1,1 0,-1 0,1 0,-1 1,1-1,-1 0,1 0,-1 0,1 0,-1 0,0 0,1 0,-1 0,1 0,-1 0,0 0,-31 1,29-2,-4 1,-4 1,0-1,0-1,0 0,0 0,0-1,0-1,-20-7,83 2,-39 6,-3 1,-1-1,1 0,-1-1,1 0,15-7,-23 8,1 1,-1-1,0 1,0-1,0 0,0 0,0 0,-1 0,1 0,-1 0,1-1,-1 1,0 0,0-1,0 1,0-1,0 1,0-1,-1 1,1-1,-1 0,0 1,0-1,0 0,0 1,-1-4,1 5,0 0,-1 0,1 0,0 0,-1 0,1-1,-1 1,0 0,1 0,-1 1,0-1,1 0,-1 0,0 0,0 0,0 1,0-1,0 0,0 1,0-1,0 1,0-1,0 1,0-1,0 1,0 0,-1-1,1 1,0 0,0 0,0 0,0 0,-1 0,1 0,-1 1,-53 7,39-5,-30 3,27-5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2:28.61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2:30.14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2:31.837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6T19:04:50.084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1,'815'0,"-795"0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6T19:04:57.719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1,'650'0,"-630"2,-1 0,0 1,1 1,16 5,9 3,-17-6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0:58.692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06.946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1,'881'0,"-866"1,1 0,24 6,24 3,-60-10,1 0,-1 1,0-1,1 1,-1 0,7 3,-2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17.170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20,'531'0,"-500"-1,38-8,-38 5,42-1,223 5,-278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34.06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1,'67'-1,"73"3,-83 7,-39-6,0 0,24 1,199-5,-225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35.70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23:46:10.969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149 1,'0'15,"-1"0,0 0,-1 0,-7 25,9-36,-2 0,1 0,0-1,-1 1,1 0,-1-1,0 1,0-1,-1 0,1 0,-1 0,1 0,-1 0,0 0,0-1,0 1,-1-1,1 0,0 0,-1 0,0 0,1-1,-5 2,7-3,0 0,1 0,-1 0,0 0,1 0,-1-1,0 1,1 0,-1 0,0-1,1 1,-1 0,0-1,1 1,-1 0,1-1,-1 1,1-1,-1 1,1-1,-1 1,1-1,0 1,-1-1,1 0,0 1,-1-1,1 0,0 1,0-1,0 0,-1 1,1-1,0 0,0 1,0-1,0-1,-1-30,1 28,1-16,0 16,0 0,-1-1,0 1,0-1,0 1,0-1,-1 1,1 0,-1-1,0 1,0 0,-4-7,5 11,0 0,-1 0,1 0,-1 0,1 1,-1-1,1 0,0 0,-1 1,1-1,0 0,-1 0,1 1,0-1,-1 0,1 1,0-1,0 0,-1 1,1-1,0 1,0-1,0 0,0 1,0-1,-1 1,1-1,0 1,0-1,0 1,0-1,0 0,0 1,0-1,0 1,1 0,-5 21,5 18,0-31,-1 0,0-1,0 1,-1 0,0 0,-3 12,-7-6,5-8,13 7,12 7,-16-19,-13-12,-1-1,-12-14,23 25,0-1,0 1,0-1,0 1,0 0,0-1,0 1,0 0,0-1,0 1,0 0,0-1,0 1,1 0,-1-1,0 1,0 0,0-1,1 1,-1 0,0 0,0-1,1 1,-1 0,0 0,0-1,1 1,-1 0,0 0,1 0,-1 0,0 0,1-1,-1 1,0 0,1 0,-1 0,0 0,1 0,-1 0,0 0,1 0,-1 0,1 0,20-1,-20 1,14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38.66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0,'34'0,"0"2,44 8,-8 1,-1-3,98-1,-17-7,-134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43.19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2,'25'-1,"-5"1,39 4,-53-3,1 0,-1 0,0 1,0 0,0 0,0 1,-1 0,1 0,-1 0,8 6,-6-5,0 1,1-1,0 0,0-1,0 0,0 0,1-1,12 3,-11-3,1 0,-1 1,0 0,0 1,12 6,-14-6,0 0,0 0,1-1,-1 0,1-1,0 0,0 0,15 0,10-1,34-3,-11 0,-40 2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47.28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1,'603'0,"-587"0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1:58.701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0,'5'1,"0"1,0-1,0 1,0 0,8 4,2 1,6-1,1-1,-1-1,1-1,0 0,0-2,34-2,-25 0,0 2,46 7,-29-2,0-2,0-2,52-5,-5 1,-74 2,0 1,0 0,35 9,-23-5,-1-2,0 0,1-2,36-4,7 1,319 2,-379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2:05.20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39,'131'2,"142"-5,-130-16,-88 12,-23 2,50-1,426 6,-493 1,-1 1,0 0,1 1,27 10,17 3,-53-14,0 0,0 0,0 1,0-1,-1 1,1 0,9 8,22 12,-26-19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6T19:05:08.18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25,'64'1,"9"-1,-1-2,24-6,-12-1,50 2,85 8,-77 0,-27-1,-95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6T19:05:20.09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0 24,'740'0,"-721"0,0-1,0-1,-1-1,0-1,15-4,-31 7,-1 0,1 0,-1 1,1 0,0-1,0 1,-1-1,1 1,0 0,-1 0,2 0,-2 0,1 0,0 1,-1-1,1 1,0-1,0 0,-1 1,1 0,-1 0,1-1,-1 1,1 1,-1-2,1 1,-1 1,0-1,0 0,1 0,-1 1,0-1,0 1,0 0,18 32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2:44.10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1,'1410'0,"-1404"0,0 1,0-1,1 2,-1-1,0 1,-1-1,1 2,0-1,0 1,5 3,4 2,-4-3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2:49.669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57,'10'0,"5"1,0-1,0-1,0 0,0-1,0 0,0-1,-1-1,16-6,-4 2,0 0,0 2,1 1,-1 1,1 1,52 2,914 2,-983-1,-1 1,0 0,0 0,0 1,0 0,0 1,11 5,-6-2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3:00.67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23 1,'584'0,"-581"0,-1 0,0 0,0 0,1 0,-1 0,0 1,0-1,1 1,-1-1,0 1,0 0,0 0,0 0,0 0,0 0,0 1,0-1,0 0,0 1,-1-1,3 4,-2-2,0 1,-1 0,1 0,-1 0,0 0,0 0,-1 0,1 0,-1 0,0 1,0 4,-4 238,4-245,1 1,-1-1,0 1,-1-1,1 1,0-1,-1 1,1-1,-1 0,0 1,0-1,0 1,0-1,0 0,0 0,-1 0,1 0,-1 0,-3 4,2-5,-1 1,1 0,-1-1,1 0,-1 0,0 0,0 0,1 0,-1-1,0 1,0-1,-6-1,-521-3,529 4,0 0,0 1,-1-2,1 1,0 0,-1 0,1-1,0 1,0-1,0 0,-1 0,1 0,0 0,0 0,0 0,0 0,1-1,-1 1,0 0,0-1,-1-2,1 0,0 0,0 0,1 0,0 0,0 0,0 0,0 0,1 0,0 0,-1 0,2-6,-1-8,-1 10,1 0,0-1,1 1,0-1,0 1,3-9,-3 15,0 0,0 0,0 0,0 0,0 0,1 1,-1-1,1 0,-1 0,1 1,-1-1,1 1,0 0,0-1,0 1,0 0,0 0,0 0,0 0,0 1,0-1,0 0,1 1,-1 0,0-1,0 1,3 0,196 1,-78 2,-100-2,0 1,30 6,-35-5,48 5,-54-3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0:02.806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3:04.35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2,'92'-2,"99"4,-176 1,0 0,1 0,16 7,-19-5,-1-1,1-1,0 0,27 2,-3-5,-21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3:07.81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1,'24'1,"47"9,-15-1,0-2,-24-2,50 1,7-8,104 4,-191-2,0 0,0 0,0 1,0-1,0 1,0 0,0-1,0 1,-1 0,1 0,0 0,2 2,4 5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3:12.418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3 0,'22'2,"41"6,-41-4,40 2,-47-6,-1 0,0 2,1-1,-1 2,0 0,0 0,0 2,24 10,-25-10,-1-1,1 0,0-1,1 0,-1-1,0-1,1 0,16-1,21 2,-39 1,-22 3,-28 3,35-8,-48 7,-1-2,0-2,-68-4,57-1,50 0,0 0,1-1,-1-1,0 0,1 0,-18-9,16 7,2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3:18.617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40,'5'0,"-1"1,0 0,1 0,-1 0,0 1,0-1,0 1,0 0,0 0,-1 1,1-1,0 1,3 3,-3-3,0 1,0-1,1 0,-1-1,1 1,0-1,-1 0,1 0,10 2,-3-2,0-1,0 0,0 0,0-1,0-1,0 0,0-1,0 0,-1-1,1 0,0-1,-1-1,21-10,-12 4,0 2,1 0,0 2,0 0,1 1,-1 1,1 2,0 0,33 0,-39 3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3:22.64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0,'611'0,"-570"3,-27 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6T19:06:56.34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0,'467'0,"-442"2,1 0,23 5,-18-1,21-1,222-3,-141-3,93 1,-211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6T19:06:25.87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653 254,'0'0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26T19:07:30.40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0,'280'0,"-264"2,1-1,0 1,12 4,32 5,28-1,-29-2,38-1,147-7,-101 0,-128 0,0 2,0 0,-1 1,14 4,-12-3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4:12.834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0,'716'0,"-700"0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4:15.46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0,'433'0,"-407"2,47 8,-21-2,-3 0,-30-4,0-1,25 0,-39-3,-2 0,-1 0,1 0,-1 0,1 0,-1 0,1 0,-1 1,0-1,1 1,-1 0,0 0,1 0,2 1,-7 0,-1-1,1 0,0 0,0 0,0 0,0-1,-1 1,1-1,0 1,-1-1,-2 1,0-1,-14 6,1 0,-22 10,15-5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0:04.012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1,'0'0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4:17.70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1,'616'0,"-632"0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4:26.75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111 115,'61'1,"86"12,-87-7,119-5,-78-4,-48 4,61-2,-114 1,1 0,0 0,-1 0,1 1,-1-1,1 0,0 0,-1-1,1 1,-1 0,1 0,0 0,-1 0,1 0,-1-1,1 1,-1 0,1 0,-1-1,1 1,-1 0,1-1,-1 1,1-1,-1 1,1 0,-1-1,0 1,1-1,-1 1,0-1,1 1,-1-2,-1 1,1 0,-1 0,0 0,1 0,-1 0,0 0,0 0,0 0,0 0,0 0,0 0,0 0,-2 0,-42-23,27 18,0 1,-1 0,0 1,0 1,0 1,0 1,-26 1,-49-4,84 2,0-1,1 0,-1 0,1 0,-18-10,19 8,0 1,0 0,-1 1,1 0,-1 0,0 1,-16-2,12 3,1 1,-1 1,1 0,0 0,-1 2,1-1,0 1,0 1,-12 5,12-4,6-3,-1 1,1-1,-1 1,1 1,0-1,0 1,0 0,1 1,-1-1,1 1,-7 8,-2 3,3-4,1 1,0 0,-14 25,22-34,0-1,1 2,-1-1,1 0,-1 0,1 0,1 1,-1-1,0 0,1 1,0-1,0 0,1 1,-1-1,1 1,0-1,0 0,0 0,2 5,-1-7,0 1,0 0,0-1,0 1,0-1,1 0,-1 1,1-1,-1 0,1-1,0 1,0 0,0-1,0 0,0 1,0-1,0-1,0 1,6 1,7 0,-1 0,26-1,449-3,-475 3,0 1,-1 0,1 0,-1 2,0 0,24 9,-35-11,0-1,0 1,0-1,-1 1,1 0,0 0,-1 0,1 1,-1-1,0 1,0-1,0 1,0 0,0 0,0 0,-1 0,0 0,1 0,-1 0,0 0,0 0,-1 1,1-1,-1 0,0 1,0-1,0 0,0 1,0-1,-1 0,1 1,-1-1,0 0,-2 6,1-4,0-1,0 1,0 0,-1-1,0 0,1 0,-1 0,-1 0,1 0,-1-1,1 1,-1-1,0 0,0 0,0 0,-1-1,1 1,-1-1,1 0,-1 0,0-1,0 0,-5 2,-187-2,92-4,-252 3,351 0,0 0,0-1,0 0,0 0,0 0,0-1,0 0,1 0,-1-1,0 1,1-1,0 0,0-1,-5-3,10 6,0 1,0 0,1-1,-1 1,0 0,0-1,1 1,-1 0,0-1,1 1,-1 0,0 0,1-1,-1 1,0 0,1 0,-1 0,1 0,-1 0,0 0,1-1,-1 1,1 0,-1 0,1 0,-1 0,0 0,1 0,-1 1,1-1,0 0,18-1,103 3,118-3,-184-8,-39 5,0 1,25 0,14 3,-40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4:37.011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60 21,'378'0,"-351"-1,41-8,-40 5,37-1,-61 5,3-1,0 1,1 0,-1 1,0-1,1 2,11 2,-17-3,1 1,-1-1,1 1,-1 0,0-1,0 1,0 0,0 0,0 0,0 1,0-1,-1 0,1 1,-1-1,1 1,-1 0,0-1,0 1,-1 0,2 3,6 27,-2-12,13 35,-18-54,-1-1,1 0,-1 1,0-1,1 1,-1-1,0 1,0-1,0 1,0-1,0 1,0-1,0 1,0-1,-1 1,1-1,-1 1,1-1,-1 1,1-1,-1 0,0 1,-1 1,-1 0,0 0,0 0,0 0,0-1,0 1,-1-1,1 0,-7 3,-7 2,0-1,0 0,-18 3,19-6,0-1,0 0,0-1,0 0,0-2,-18-2,-93-23,118 24,-20-3,0 1,1 2,-1 1,-41 4,-2-1,43-1,18 0,0-1,1 0,-1 0,0-1,-14-3,25 4,0 0,0 0,-1 0,1 0,0 0,0 0,0 0,-1 0,1 0,0 0,0 0,0 0,0 0,-1 0,1 0,0 0,0 0,0 0,0 0,-1 0,1 0,0 0,0 0,0 0,0 0,-1-1,1 1,0 0,0 0,0 0,0 0,0 0,-1 0,1-1,0 1,0 0,0 0,0 0,0 0,0-1,0 1,0 0,0 0,0 0,0 0,0-1,0 1,0 0,0 0,0 0,0-1,0 1,0 0,0 0,0 0,0 0,0-1,0 1,0 0,1 0,14-5,23 0,56 6,44-2,-121-2,-1-1,1 0,0-1,22-10,23-8,-15 5,-37 13,0 1,0 0,1 0,18-3,-25 7,-1 0,0-1,1 2,-1-1,1 0,-1 1,0-1,1 1,-1 0,0 0,0 0,0 1,1-1,-1 1,-1-1,1 1,0 0,0 0,4 5,3 5,1 0,-2 1,0 0,0 1,-1 0,-1 0,-1 1,0 0,0 0,-2 0,0 1,0-1,-2 1,0 0,0 31,-3-45,1-1,0 1,-1 0,1 0,-1 0,0 0,0-1,1 1,-1 0,0-1,0 1,-1-1,1 1,0-1,-1 1,1-1,0 0,-1 0,1 1,-1-1,0 0,1 0,-1-1,0 1,0 0,0-1,1 1,-1-1,0 1,-3-1,-7 2,-1-2,1 1,-22-3,13 1,-84 1,-55-3,102-6,37 5,-35-2,2 8,39-1,-1 0,0-1,1-1,-31-5,34 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4:47.285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21 1,'17'0,"-1"1,1 1,0 1,-1 0,0 1,19 7,-17-6,1-1,0 0,29 1,16 2,-10-1,-1-2,1-2,60-7,-17-4,41-1,-16 10,-181-18,-12 8,0 3,-112 5,121 2,58 0,-1 0,1 1,-1 0,0-1,1 2,-1-1,1 0,0 1,-1 0,1 0,0 0,0 0,0 1,1 0,-7 5,-1 3,1 0,1 1,-13 20,16-21,0-1,-1-1,-1 1,1-1,-1 0,-16 12,17-17,0 0,-1-1,1 1,-1-2,0 1,0-1,0 0,-13 1,-67 2,78-5,-126-1,853 1,-714 0,-1 0,1 0,-1 0,1 0,-1 1,0-1,1 1,-1-1,0 1,1 0,-1 0,0 0,0 0,0 0,0 0,3 3,-2-1,-1 0,0 1,1-1,-2 1,1-1,0 1,2 7,3 6,8 11,-12-23,0-1,0 1,-1 0,1 0,-1 1,0-1,1 7,-3-11,0 0,0 1,-1-1,1 0,0 0,-1 0,1 1,-1-1,1 0,-1 0,0 0,0 0,1 0,-1 0,0 0,0 0,0-1,0 1,0 0,0 0,0-1,0 1,0-1,0 1,0-1,-1 1,1-1,0 0,0 1,0-1,-3 0,-42 6,44-6,-15 2,-1-2,1 1,0-2,0 0,-1-2,1 1,1-2,-1 0,0-1,1-1,-28-14,37 16,0 1,0 0,0 1,-1 0,1 0,-1 0,1 1,-12 0,-66 3,34 0,-25-3,-69 3,144-2,0-1,0 1,-1 0,1 1,0-1,0 0,0 0,-1 0,1 1,0-1,0 1,0-1,0 1,0-1,0 1,0-1,0 1,0 0,0 0,0 0,0-1,0 1,1 0,-1 0,-1 2,2-2,0 1,0-1,0 1,0-1,0 1,1-1,-1 1,0-1,1 0,-1 1,1-1,-1 0,1 1,0-1,-1 0,1 0,2 3,1 1,1 0,0 0,0 0,0 0,0-1,1 0,0 0,7 4,2-4,-1-1,1 0,0-1,0-1,0 0,0-1,1 0,15-4,26 1,300 3,-341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11-13T01:50:49.627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0,'0'0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5:28.93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20,'396'0,"-364"-1,39-8,-40 5,43-1,678 5,-741 2,-1-1,1 1,0 1,-1 0,0 0,1 1,9 6,14 4,9-2,-29-9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5:34.79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61,'809'0,"-787"-1,40-8,16 0,11 11,-62 0,-1-1,1-2,0 0,-1-2,41-9,-46 6,-8 1,1 1,0 1,0 0,0 1,17-1,-9 2,-12 0,0 0,0 1,-1 0,1 1,0 0,0 0,-1 1,1 0,-1 1,1 0,-1 0,12 7,-12-4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4T21:45:50.979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1,'1224'0,"-1214"0,1 1,-1 1,15 4,14 1,-24-5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0:05.80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50:07.323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9-15T16:47:26.417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139 96,'73'-2,"81"4,-34 17,-82-12,1-1,46 1,-29-8,-51 1,-35 0,16 0,-10 0,0 0,0-2,-44-8,-10-3,59 10,-1 0,1-1,0 0,-25-10,-57-22,40 16,34 13,-2 1,1 1,-51-2,346 9,-150-3,-96 3,0 0,22 5,-21-3,40 2,-43-6,-11-1,-1 1,1 0,0 1,-1 0,1 0,8 2,-14-2,0 0,0 0,0 0,0 0,0 1,0-1,-1 0,1 1,0-1,-1 1,1 0,-1-1,0 1,1 0,-1 0,0 0,0 0,0 0,0 0,-1 0,1 0,-1 1,1-1,-1 0,1 4,1 39,-4 67,-1-22,3-90,0 1,0-1,0 0,0 1,0-1,0 1,0-1,0 0,0 1,0-1,0 0,0 1,0-1,0 0,0 1,0-1,0 0,0 1,0-1,0 0,-1 1,1-1,0 0,0 1,0-1,-1 0,1 1,0-1,0 0,-1 0,1 1,0-1,0 0,-1 0,1 0,0 1,-1-1,1 0,0 0,-1 0,1 0,0 0,-1 0,1 0,-1 0,1 0,0 0,-1 0,1 0,0 0,-1 0,1 0,0 0,-1 0,1 0,0-1,-1 1,-24-18,8 4,5 10,1 0,-1 0,0 1,0 0,0 1,-1 0,-18 1,-27-5,-23-2,54 7,-41-8,11-10,56 19,1 0,-1 0,1 0,-1 0,1 0,-1 0,1 0,-1 1,1-1,0 0,-1 0,1 0,-1 0,1 1,-1-1,1 0,0 0,-1 1,1-1,0 0,-1 1,1-1,0 0,0 1,-1-1,1 1,0-1,0 0,-1 1,1-1,0 1,0-1,0 1,0-1,0 0,0 1,0 0,-6 28,3-13,-9 7,10-21,1 0,-1 1,1-1,0 0,0 0,0 1,0-1,0 1,0 3,1-5,0 0,0 1,1-1,-1 0,0 0,1 0,-1 0,1 0,0 1,-1-1,1 0,0 0,-1 0,1 0,0-1,0 1,0 0,0 0,0 0,0-1,0 1,0-1,0 1,3 0,10 5,0 0,0-1,1-1,0-1,0 0,0 0,0-2,29 0,-3 1,-10 2,0 1,31 9,-23-5,-15-2,36 14,-46-14,1-2,0 0,1 0,-1-1,1-1,23 1,55-5,-92 1,0-1,0 1,0-1,-1 0,1 1,0-1,-1 0,1 0,-1 0,1 0,-1 0,1-1,-1 1,0 0,0-1,1 1,-1-1,0 1,0-1,0 1,-1-1,1 0,0 1,-1-1,1 0,-1 0,1-2,1-7,0 0,-1 0,0-15,-1 16,0-5,1-18,-4-42,2 64,0 1,-1 0,-1 0,0 0,0 0,-1 1,0-1,-8-12,-9-19,17 32,0 0,-1 1,1-1,-2 1,-10-13,16 20,-1 0,0 0,1 1,-1-1,1 0,-1 1,0-1,1 0,-1 1,0-1,0 1,0 0,1-1,-1 1,0 0,0-1,0 1,0 0,0 0,0 0,1-1,-1 1,0 0,0 0,0 1,0-1,0 0,0 0,-1 1,1 0,0 0,0 0,0 0,0 0,0 1,0-1,0 0,1 1,-1-1,0 0,1 1,-1-1,1 1,-1-1,1 3,-2 8,0 0,1 0,1 13,2 73,-2-81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AD7171-09CC-4B15-9C21-974CBDC68B11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4650" y="704850"/>
            <a:ext cx="6261100" cy="3522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63296"/>
            <a:ext cx="5608320" cy="42283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62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924962"/>
            <a:ext cx="3037840" cy="4698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6CD57-1B04-4D26-8CD8-A1B6F49B73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265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12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4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Note to presenter: Option to delete these images and include your own </a:t>
            </a:r>
            <a:r>
              <a:rPr lang="en-US" i="1" dirty="0" err="1"/>
              <a:t>iStent</a:t>
            </a:r>
            <a:r>
              <a:rPr lang="en-US" i="1" dirty="0"/>
              <a:t> inject videos or images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644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put together a series of 18 videos that are each about 5-8 minutes in length; all these videos feature ODs speaking to ODs so the content is relevant and relatable to referring physicians and provide content-specific video segments in a format that is quickly digestible and engaging. 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FE8BA4-9D46-4A18-854D-763D82FA90AB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541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9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4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5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5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639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94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4746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6CD57-1B04-4D26-8CD8-A1B6F49B734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86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81000" y="400050"/>
            <a:ext cx="58674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2036" y="2724150"/>
            <a:ext cx="3876675" cy="685800"/>
          </a:xfrm>
        </p:spPr>
        <p:txBody>
          <a:bodyPr anchor="b">
            <a:noAutofit/>
          </a:bodyPr>
          <a:lstStyle>
            <a:lvl1pPr algn="ctr">
              <a:defRPr sz="2300" b="1" i="0" baseline="0"/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539037" y="6509"/>
            <a:ext cx="16002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pic>
        <p:nvPicPr>
          <p:cNvPr id="15" name="Picture 5" descr="C:\Users\sherryv\Desktop\GLKOS-17072 iStent inject PPT Template r8_PNGs\GLKOS-17072 Title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533141"/>
            <a:ext cx="8905875" cy="1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7600950" y="4514850"/>
            <a:ext cx="138836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876800" y="3333750"/>
            <a:ext cx="3876675" cy="457200"/>
          </a:xfrm>
        </p:spPr>
        <p:txBody>
          <a:bodyPr anchor="ctr"/>
          <a:lstStyle>
            <a:lvl1pPr algn="ctr">
              <a:defRPr baseline="0"/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3943350"/>
            <a:ext cx="1295400" cy="228600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pPr lvl="0"/>
            <a:r>
              <a:rPr lang="en-US" dirty="0"/>
              <a:t>Month XX, 2018</a:t>
            </a:r>
          </a:p>
        </p:txBody>
      </p:sp>
      <p:pic>
        <p:nvPicPr>
          <p:cNvPr id="2053" name="Picture 5" descr="C:\Users\sherryv\Desktop\GLKOS-17072 iStent inject PPT Template r8_PNGs\GLKOS-17072 Title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99" y="4400550"/>
            <a:ext cx="9315450" cy="10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284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130948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2250514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10903457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299662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3559956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2938181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3934775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317096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4477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13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1552514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0495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338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079971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56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93459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53229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31575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72842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36361-5A9D-4662-8DD8-E8A2025279AE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99313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02F1B-78D1-4DF6-A4D5-1B71D185A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831216-FB1A-4C20-B031-C61052CC4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45B76-4171-4100-87FE-3CE8C3B4B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B68F-2E12-4004-80EC-61E77190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AB895-1EDC-4981-BC40-B0949C51D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4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09550"/>
            <a:ext cx="8229600" cy="457200"/>
          </a:xfrm>
        </p:spPr>
        <p:txBody>
          <a:bodyPr anchor="b"/>
          <a:lstStyle>
            <a:lvl1pPr>
              <a:defRPr baseline="0"/>
            </a:lvl1pPr>
          </a:lstStyle>
          <a:p>
            <a:r>
              <a:rPr lang="en-US" dirty="0"/>
              <a:t>HEADLINE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450"/>
              </a:spcBef>
              <a:spcAft>
                <a:spcPts val="0"/>
              </a:spcAft>
              <a:defRPr>
                <a:solidFill>
                  <a:srgbClr val="58595B"/>
                </a:solidFill>
              </a:defRPr>
            </a:lvl1pPr>
            <a:lvl2pPr marL="687388" indent="-230188">
              <a:spcBef>
                <a:spcPts val="450"/>
              </a:spcBef>
              <a:spcAft>
                <a:spcPts val="0"/>
              </a:spcAft>
              <a:defRPr>
                <a:solidFill>
                  <a:srgbClr val="58595B"/>
                </a:solidFill>
              </a:defRPr>
            </a:lvl2pPr>
            <a:lvl3pPr>
              <a:spcBef>
                <a:spcPts val="450"/>
              </a:spcBef>
              <a:spcAft>
                <a:spcPts val="0"/>
              </a:spcAft>
              <a:defRPr>
                <a:solidFill>
                  <a:srgbClr val="58595B"/>
                </a:solidFill>
              </a:defRPr>
            </a:lvl3pPr>
            <a:lvl4pPr marL="1601788" indent="-230188">
              <a:spcBef>
                <a:spcPts val="450"/>
              </a:spcBef>
              <a:spcAft>
                <a:spcPts val="0"/>
              </a:spcAft>
              <a:defRPr>
                <a:solidFill>
                  <a:srgbClr val="58595B"/>
                </a:solidFill>
              </a:defRPr>
            </a:lvl4pPr>
            <a:lvl5pPr>
              <a:spcBef>
                <a:spcPts val="450"/>
              </a:spcBef>
              <a:spcAft>
                <a:spcPts val="0"/>
              </a:spcAft>
              <a:defRPr>
                <a:solidFill>
                  <a:srgbClr val="58595B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0158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0D71-88DA-4C81-B1E5-3A317EA3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964FE-3387-4812-B1BF-82E2F6BB90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02B38-0786-4C9F-B6CA-2C9F76E3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67322-FCE4-408C-85DB-75B4C6727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A3A483-9F87-4861-834A-C2FC66924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37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34957-1EA3-4D51-B280-A0D9D68E4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94A94-E464-4D9B-9003-98E65D1E5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E5D87-95F1-441F-AD99-7B8C42E9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F5B9-DA2E-4468-B251-92D4934FE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0ADFD-1B11-40F0-9224-128B592C4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443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130-AB1A-421C-A1F4-6ED028BCD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B8CD4-BAA0-453F-A20C-F70EC2C7DB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6CB5D0-362E-4CB7-9A6D-A7A171AF7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E0440-AADD-4D29-BD56-96DEAC70B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3A6C1E-B30D-4AE4-9B99-E9790FB8C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C4DC3-E8EB-4737-8879-B6C22E8B4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36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875A8-C189-44EB-B28B-94DE8C857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D27C-829A-402C-B30E-E381CAF2C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5C701-808A-4F8C-9B2E-1C560AD5B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3AC0E7-232A-4EBF-A3F1-684A02AE4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A31A7A-9FE8-4EC0-924B-7803E1844A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E8FC66-0C4B-4BC9-8799-ED166F38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4B321-4F61-43B7-A135-7C0B3CEDD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82CF06-3DD3-4F4A-8E93-BFD47646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113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2509A-A202-4C2D-9EBC-6939709A1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FE2296-A3E1-4725-A011-5C857A7C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0BEA4F-B935-41AD-BB77-73366BEC6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27010-74FE-4981-BB40-0E75BE3F5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174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C41AD-6644-4438-AE45-D4C19E85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AF5BA4-E297-4FDA-A3B2-6316334B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CFB54-BDE9-4868-A8C1-4CFB86E67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4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ACBD-2F3F-47E1-8287-06B36DFB5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C9D98-B28E-41AE-9E57-93632E4D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A05A38-D3B2-478E-AE67-7D73B7721D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EF5A4B-3F44-4F95-81CB-18B26BB10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BF62C-741E-4CE3-B1AA-12B70A258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DA7E39-C572-47E2-932C-B74CDA28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24498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9F193-847A-4474-B866-A2E6A6A18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0CEF05-ABD6-45FD-8244-10C8F4BF7E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92925-2C5B-4337-B9F3-94E8385F53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935849-C963-4F80-8862-998BC3CDA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9119F8-B370-42AF-BE94-6CBE4496E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1CEC3B-EDAA-4329-9421-99EFADEC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34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A1354-09DE-4F90-BE19-4BCFADC2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51A449-D59F-4A95-8153-8ED93E499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592E7-68CB-49B3-828F-4E522D95B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56B79-AF7A-40F8-9592-F4AC1425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6F01-FC5F-438E-9F9D-98E310B1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63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BAF53C-0E02-4BBF-9D5E-37E72EB142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C5564-54A9-4569-AE54-732F6C383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009F8-98BE-46A0-A94B-7AEF7D7D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BA830-89B4-4DD4-93AF-D3986DF25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75C20-A5D4-47A8-9B66-4425CCAE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06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2638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5753" y="270784"/>
            <a:ext cx="8572499" cy="549381"/>
          </a:xfrm>
        </p:spPr>
        <p:txBody>
          <a:bodyPr wrap="square" anchor="b" anchorCtr="1">
            <a:sp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85750" y="1543050"/>
            <a:ext cx="8572500" cy="1090683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1800"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 sz="1500"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 sz="1350"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 sz="1350">
                <a:solidFill>
                  <a:schemeClr val="tx2"/>
                </a:solidFill>
              </a:defRPr>
            </a:lvl4pPr>
            <a:lvl5pPr>
              <a:buClr>
                <a:schemeClr val="bg2">
                  <a:lumMod val="75000"/>
                </a:schemeClr>
              </a:buClr>
              <a:defRPr sz="1350">
                <a:solidFill>
                  <a:srgbClr val="4B4B4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ng shadow.png"/>
          <p:cNvPicPr>
            <a:picLocks noChangeAspect="1"/>
          </p:cNvPicPr>
          <p:nvPr userDrawn="1"/>
        </p:nvPicPr>
        <p:blipFill>
          <a:blip r:embed="rId2">
            <a:alphaModFix amt="75000"/>
          </a:blip>
          <a:stretch>
            <a:fillRect/>
          </a:stretch>
        </p:blipFill>
        <p:spPr>
          <a:xfrm>
            <a:off x="228" y="685800"/>
            <a:ext cx="9143772" cy="1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08623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A311F-A219-48E9-875A-A11514D0AF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3796C-17F2-4C55-97DA-A5349C30F9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FCF24-EC2C-494D-874E-901F36A5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D680C-5F81-445C-B317-7873697C5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31779-5070-4839-ABE0-FE57EAB8D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31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0018D-B58C-460C-9E0D-9012CC645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E993CE-7173-4BF9-9AAC-1832088A3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8321D-0386-4C35-A908-35B2FB128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C863B4-BFB3-42C2-A3F5-AC4060A4B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E7291-B7EE-42BF-AEE5-07898BB61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8064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C8D7E-7486-4D1E-8644-2B4FF9E6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026C-728F-45C2-9235-F9DD863EF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DD0524-57A3-4963-8AEB-3DD95F766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22CB8-C189-4B37-AB06-9A04F1C5F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8C59B-AC68-42FE-A16D-0087C6CE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594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A63C-FE67-4E96-B9E0-E8A7E1277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62B0A-3216-4D7D-B0EA-012C3C5652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F8030-79EF-4152-8369-262FD955D2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44D05-9458-4ECD-ADEC-FFE53A97D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C79B3-1AB6-4FD1-A603-D403B5825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B1963-8AE7-493B-A606-313E0AD2B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089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5179-6258-4B0B-8E0C-9A4DF28E4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76EA95-E713-4557-94E1-C7D5ADB28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571CB-0110-4AE8-B68A-B9EA03FE45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53D4F5-F23D-400B-8B8F-D051FAFECD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A085A4-FEBA-4835-A241-545F5CF6A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3104-5ECD-4509-BC86-869370509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CCFF5A-BC36-4384-BB94-EBFC6A7BF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1AF72A-ADE5-448E-B8F5-B1C407D8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749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71E6B-695F-47D2-8C9B-237F6109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3488CA-8DF0-464F-9311-FFA8BF27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3F1678-D1F5-4DEE-9D47-22C853C48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8154D-CE74-4217-B402-8704E2944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1EEDE3-8ECF-4C63-83F1-E8E05A704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4A0C15-040D-4676-A602-9A38FBB3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20E62-C3AA-43BF-A5BE-56BD99C0A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99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3697-804E-4D34-BE4B-A743783FF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2305A-E71F-4F24-937F-5CA0043F1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06E89-1699-4D5A-BC54-608118C39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477AF-5C68-4B13-AFC7-AA5BABF56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6A9A9-229F-4A85-8C0D-1D29117AF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C07036-9853-41BD-94A4-F2544A058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753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AD3A-AED8-4F97-8AC9-C014FFD2A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E63C79-04AF-4A00-98BF-A565FFE385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21EF43-4CFF-46CA-9069-5B5956D7A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987D7-6741-4E88-80B1-0EE5FA48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177BA-1450-4CE0-8A6A-71E3E1EE8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8381A-B2B9-4BAA-B518-60ECA8CB3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214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6891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619A0-2235-4DEE-82D4-6A340F57D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B3BFC7-364D-47C0-9985-C7A58F726B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096E5B-5F9F-4353-B68D-1E5ECD85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62043-BB56-4354-AEF1-3975FEFCA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77D8D-72F3-4706-B5EE-8BC37D09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489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0D8EBC-C578-48D3-93F8-CBDE60C64D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38433-AA7D-4C17-89CF-C18E262D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368A3B-A416-4EFA-A046-FAE78492D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0913A-672F-4D7E-BEB3-5055A6AB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750A5-7AC5-4BE8-A06B-C2F7AE8A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79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581150"/>
            <a:ext cx="5105400" cy="457200"/>
          </a:xfrm>
        </p:spPr>
        <p:txBody>
          <a:bodyPr>
            <a:noAutofit/>
          </a:bodyPr>
          <a:lstStyle>
            <a:lvl1pPr algn="l">
              <a:defRPr sz="2800" b="0" cap="all" baseline="0">
                <a:effectLst/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57200" y="2114550"/>
            <a:ext cx="4572000" cy="381000"/>
          </a:xfrm>
        </p:spPr>
        <p:txBody>
          <a:bodyPr>
            <a:noAutofit/>
          </a:bodyPr>
          <a:lstStyle>
            <a:lvl1pPr algn="l">
              <a:defRPr sz="2000" b="0">
                <a:solidFill>
                  <a:srgbClr val="D5A619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519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81150"/>
            <a:ext cx="5257800" cy="533400"/>
          </a:xfrm>
        </p:spPr>
        <p:txBody>
          <a:bodyPr anchor="t">
            <a:normAutofit/>
          </a:bodyPr>
          <a:lstStyle>
            <a:lvl1pPr algn="l">
              <a:defRPr sz="2800" b="0" cap="all" baseline="0"/>
            </a:lvl1pPr>
          </a:lstStyle>
          <a:p>
            <a:r>
              <a:rPr lang="en-US" dirty="0"/>
              <a:t>Section Slide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2114550"/>
            <a:ext cx="4800600" cy="381000"/>
          </a:xfrm>
        </p:spPr>
        <p:txBody>
          <a:bodyPr>
            <a:normAutofit/>
          </a:bodyPr>
          <a:lstStyle>
            <a:lvl1pPr algn="l">
              <a:defRPr sz="2000" b="0">
                <a:solidFill>
                  <a:srgbClr val="D5A619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23669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81000" y="400050"/>
            <a:ext cx="5867400" cy="571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872036" y="2724150"/>
            <a:ext cx="3876675" cy="685800"/>
          </a:xfrm>
        </p:spPr>
        <p:txBody>
          <a:bodyPr anchor="b">
            <a:noAutofit/>
          </a:bodyPr>
          <a:lstStyle>
            <a:lvl1pPr algn="ctr">
              <a:defRPr sz="2300" b="1" i="0" baseline="0"/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539037" y="6509"/>
            <a:ext cx="1600200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pic>
        <p:nvPicPr>
          <p:cNvPr id="15" name="Picture 5" descr="C:\Users\sherryv\Desktop\GLKOS-17072 iStent inject PPT Template r8_PNGs\GLKOS-17072 Title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2533141"/>
            <a:ext cx="8905875" cy="1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 userDrawn="1"/>
        </p:nvSpPr>
        <p:spPr>
          <a:xfrm>
            <a:off x="7600950" y="4514850"/>
            <a:ext cx="1388364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4876800" y="3333750"/>
            <a:ext cx="3876675" cy="457200"/>
          </a:xfrm>
        </p:spPr>
        <p:txBody>
          <a:bodyPr anchor="ctr"/>
          <a:lstStyle>
            <a:lvl1pPr algn="ctr">
              <a:defRPr baseline="0"/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6248400" y="3943350"/>
            <a:ext cx="1295400" cy="228600"/>
          </a:xfrm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pPr lvl="0"/>
            <a:r>
              <a:rPr lang="en-US" dirty="0"/>
              <a:t>Month XX, 2018</a:t>
            </a:r>
          </a:p>
        </p:txBody>
      </p:sp>
      <p:pic>
        <p:nvPicPr>
          <p:cNvPr id="2053" name="Picture 5" descr="C:\Users\sherryv\Desktop\GLKOS-17072 iStent inject PPT Template r8_PNGs\GLKOS-17072 Title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899" y="4400550"/>
            <a:ext cx="9315450" cy="106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28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934200" y="0"/>
            <a:ext cx="2209800" cy="1657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52400" y="314325"/>
            <a:ext cx="5486400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3" y="8334"/>
            <a:ext cx="9150473" cy="513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7620000" y="4457700"/>
            <a:ext cx="1447800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5" name="Picture 3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44" y="1885950"/>
            <a:ext cx="9144000" cy="1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herryv\Desktop\GLKOS-17072 iStent inject PPT Template r8_PNGs\GLKOS-17072 Section Line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146822"/>
            <a:ext cx="9144000" cy="18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0" y="2038350"/>
            <a:ext cx="3733800" cy="652461"/>
          </a:xfrm>
        </p:spPr>
        <p:txBody>
          <a:bodyPr anchor="b">
            <a:noAutofit/>
          </a:bodyPr>
          <a:lstStyle>
            <a:lvl1pPr algn="ctr">
              <a:defRPr sz="23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SECTION SLIDE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2667000" y="2806303"/>
            <a:ext cx="3733800" cy="304800"/>
          </a:xfrm>
        </p:spPr>
        <p:txBody>
          <a:bodyPr anchor="ctr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Subhead Will Go Here</a:t>
            </a:r>
          </a:p>
        </p:txBody>
      </p:sp>
    </p:spTree>
    <p:extLst>
      <p:ext uri="{BB962C8B-B14F-4D97-AF65-F5344CB8AC3E}">
        <p14:creationId xmlns:p14="http://schemas.microsoft.com/office/powerpoint/2010/main" val="2386737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sherryv\Desktop\GLKOS-17072 iStent inject PPT Template r8_PNGs\GLKOS-17072 Content.png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955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819150"/>
            <a:ext cx="8229600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9B0E65-A4A4-4BAC-8229-922948FDD16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604325"/>
            <a:ext cx="9143244" cy="1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01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683" r:id="rId1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300" b="1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lang="en-US" sz="1800" b="0" i="0" u="none" strike="noStrike" kern="1200" baseline="0" smtClean="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62BB46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−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defTabSz="914400" rtl="0" eaLnBrk="1" latinLnBrk="0" hangingPunct="1">
        <a:spcBef>
          <a:spcPct val="20000"/>
        </a:spcBef>
        <a:buClr>
          <a:srgbClr val="62BB46"/>
        </a:buClr>
        <a:buFont typeface="Arial" panose="020B0604020202020204" pitchFamily="34" charset="0"/>
        <a:buChar char="•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−"/>
        <a:defRPr sz="1800" kern="1200">
          <a:solidFill>
            <a:srgbClr val="58595B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5" descr="C:\Users\sherryv\Desktop\GLKOS-17072 iStent inject PPT Template r8_PNGs\GLKOS-17072 Content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9B0E65-A4A4-4BAC-8229-922948FDD16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604325"/>
            <a:ext cx="9143244" cy="14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CA0502-6A7A-42A0-96BC-F28744B0F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6258E-E13E-4F02-A848-0F17E7990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7A8E6-98E2-40DA-B77B-6FC99EA27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3EA6F-9658-4475-9696-F824BEDEB70B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D69A35-9E1A-4ED4-9A4C-D4F86210EC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35B96-E2D0-4DD2-8CCA-28B67A054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516AF0-91D6-495A-B110-885BE740E3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190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7E04C1-BC38-4548-9DA4-C49BB40EA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E39180-5060-45E0-90B6-1410A28F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F7C37-B122-4F54-8177-C67823F19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1CC67-30B7-4EFB-A813-6F6370C43684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18E1A-C3A9-4A30-B885-887AA562F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9AB4E-B3AF-4705-9109-E2B3DF8AB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2EF29-EAF0-4C6E-8640-73787DE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3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0.png"/><Relationship Id="rId5" Type="http://schemas.openxmlformats.org/officeDocument/2006/relationships/customXml" Target="../ink/ink6.xml"/><Relationship Id="rId10" Type="http://schemas.openxmlformats.org/officeDocument/2006/relationships/image" Target="../media/image190.png"/><Relationship Id="rId4" Type="http://schemas.openxmlformats.org/officeDocument/2006/relationships/image" Target="../media/image160.png"/><Relationship Id="rId9" Type="http://schemas.openxmlformats.org/officeDocument/2006/relationships/customXml" Target="../ink/ink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.xml"/><Relationship Id="rId13" Type="http://schemas.openxmlformats.org/officeDocument/2006/relationships/customXml" Target="../ink/ink17.xml"/><Relationship Id="rId3" Type="http://schemas.openxmlformats.org/officeDocument/2006/relationships/customXml" Target="../ink/ink10.xml"/><Relationship Id="rId7" Type="http://schemas.openxmlformats.org/officeDocument/2006/relationships/image" Target="../media/image24.png"/><Relationship Id="rId12" Type="http://schemas.openxmlformats.org/officeDocument/2006/relationships/customXml" Target="../ink/ink16.xml"/><Relationship Id="rId17" Type="http://schemas.openxmlformats.org/officeDocument/2006/relationships/customXml" Target="../ink/ink19.xml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2.xml"/><Relationship Id="rId11" Type="http://schemas.openxmlformats.org/officeDocument/2006/relationships/image" Target="../media/image25.png"/><Relationship Id="rId5" Type="http://schemas.openxmlformats.org/officeDocument/2006/relationships/customXml" Target="../ink/ink11.xml"/><Relationship Id="rId15" Type="http://schemas.openxmlformats.org/officeDocument/2006/relationships/customXml" Target="../ink/ink18.xml"/><Relationship Id="rId10" Type="http://schemas.openxmlformats.org/officeDocument/2006/relationships/customXml" Target="../ink/ink15.xml"/><Relationship Id="rId4" Type="http://schemas.openxmlformats.org/officeDocument/2006/relationships/image" Target="../media/image23.png"/><Relationship Id="rId9" Type="http://schemas.openxmlformats.org/officeDocument/2006/relationships/customXml" Target="../ink/ink14.xml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customXml" Target="../ink/ink25.xml"/><Relationship Id="rId18" Type="http://schemas.openxmlformats.org/officeDocument/2006/relationships/customXml" Target="../ink/ink28.xml"/><Relationship Id="rId3" Type="http://schemas.openxmlformats.org/officeDocument/2006/relationships/image" Target="../media/image29.png"/><Relationship Id="rId7" Type="http://schemas.openxmlformats.org/officeDocument/2006/relationships/image" Target="../media/image260.png"/><Relationship Id="rId12" Type="http://schemas.openxmlformats.org/officeDocument/2006/relationships/customXml" Target="../ink/ink24.xml"/><Relationship Id="rId17" Type="http://schemas.openxmlformats.org/officeDocument/2006/relationships/image" Target="../media/image30.png"/><Relationship Id="rId2" Type="http://schemas.openxmlformats.org/officeDocument/2006/relationships/image" Target="../media/image28.png"/><Relationship Id="rId16" Type="http://schemas.openxmlformats.org/officeDocument/2006/relationships/customXml" Target="../ink/ink27.xml"/><Relationship Id="rId1" Type="http://schemas.openxmlformats.org/officeDocument/2006/relationships/slideLayout" Target="../slideLayouts/slideLayout23.xml"/><Relationship Id="rId6" Type="http://schemas.openxmlformats.org/officeDocument/2006/relationships/customXml" Target="../ink/ink21.xml"/><Relationship Id="rId11" Type="http://schemas.openxmlformats.org/officeDocument/2006/relationships/image" Target="../media/image280.png"/><Relationship Id="rId5" Type="http://schemas.openxmlformats.org/officeDocument/2006/relationships/image" Target="../media/image250.png"/><Relationship Id="rId15" Type="http://schemas.openxmlformats.org/officeDocument/2006/relationships/image" Target="../media/image290.png"/><Relationship Id="rId10" Type="http://schemas.openxmlformats.org/officeDocument/2006/relationships/customXml" Target="../ink/ink23.xml"/><Relationship Id="rId4" Type="http://schemas.openxmlformats.org/officeDocument/2006/relationships/customXml" Target="../ink/ink20.xml"/><Relationship Id="rId9" Type="http://schemas.openxmlformats.org/officeDocument/2006/relationships/image" Target="../media/image270.png"/><Relationship Id="rId14" Type="http://schemas.openxmlformats.org/officeDocument/2006/relationships/customXml" Target="../ink/ink2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customXml" Target="../ink/ink32.xml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1.xml"/><Relationship Id="rId6" Type="http://schemas.openxmlformats.org/officeDocument/2006/relationships/customXml" Target="../ink/ink31.xml"/><Relationship Id="rId5" Type="http://schemas.openxmlformats.org/officeDocument/2006/relationships/image" Target="../media/image39.png"/><Relationship Id="rId4" Type="http://schemas.openxmlformats.org/officeDocument/2006/relationships/customXml" Target="../ink/ink3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710.png"/><Relationship Id="rId18" Type="http://schemas.openxmlformats.org/officeDocument/2006/relationships/customXml" Target="../ink/ink40.xml"/><Relationship Id="rId26" Type="http://schemas.openxmlformats.org/officeDocument/2006/relationships/customXml" Target="../ink/ink44.xml"/><Relationship Id="rId3" Type="http://schemas.openxmlformats.org/officeDocument/2006/relationships/image" Target="../media/image82.tmp"/><Relationship Id="rId21" Type="http://schemas.openxmlformats.org/officeDocument/2006/relationships/image" Target="../media/image750.png"/><Relationship Id="rId7" Type="http://schemas.openxmlformats.org/officeDocument/2006/relationships/image" Target="../media/image1010.png"/><Relationship Id="rId12" Type="http://schemas.openxmlformats.org/officeDocument/2006/relationships/customXml" Target="../ink/ink37.xml"/><Relationship Id="rId17" Type="http://schemas.openxmlformats.org/officeDocument/2006/relationships/image" Target="../media/image730.png"/><Relationship Id="rId25" Type="http://schemas.openxmlformats.org/officeDocument/2006/relationships/image" Target="../media/image770.png"/><Relationship Id="rId2" Type="http://schemas.openxmlformats.org/officeDocument/2006/relationships/image" Target="../media/image81.tmp"/><Relationship Id="rId16" Type="http://schemas.openxmlformats.org/officeDocument/2006/relationships/customXml" Target="../ink/ink39.xml"/><Relationship Id="rId20" Type="http://schemas.openxmlformats.org/officeDocument/2006/relationships/customXml" Target="../ink/ink41.xml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34.xml"/><Relationship Id="rId11" Type="http://schemas.openxmlformats.org/officeDocument/2006/relationships/image" Target="../media/image700.png"/><Relationship Id="rId24" Type="http://schemas.openxmlformats.org/officeDocument/2006/relationships/customXml" Target="../ink/ink43.xml"/><Relationship Id="rId5" Type="http://schemas.openxmlformats.org/officeDocument/2006/relationships/image" Target="../media/image1000.png"/><Relationship Id="rId15" Type="http://schemas.openxmlformats.org/officeDocument/2006/relationships/image" Target="../media/image720.png"/><Relationship Id="rId23" Type="http://schemas.openxmlformats.org/officeDocument/2006/relationships/image" Target="../media/image760.png"/><Relationship Id="rId10" Type="http://schemas.openxmlformats.org/officeDocument/2006/relationships/customXml" Target="../ink/ink36.xml"/><Relationship Id="rId19" Type="http://schemas.openxmlformats.org/officeDocument/2006/relationships/image" Target="../media/image740.png"/><Relationship Id="rId4" Type="http://schemas.openxmlformats.org/officeDocument/2006/relationships/customXml" Target="../ink/ink33.xml"/><Relationship Id="rId9" Type="http://schemas.openxmlformats.org/officeDocument/2006/relationships/image" Target="../media/image690.png"/><Relationship Id="rId14" Type="http://schemas.openxmlformats.org/officeDocument/2006/relationships/customXml" Target="../ink/ink38.xml"/><Relationship Id="rId22" Type="http://schemas.openxmlformats.org/officeDocument/2006/relationships/customXml" Target="../ink/ink42.xml"/><Relationship Id="rId27" Type="http://schemas.openxmlformats.org/officeDocument/2006/relationships/image" Target="../media/image78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.xml"/><Relationship Id="rId13" Type="http://schemas.openxmlformats.org/officeDocument/2006/relationships/image" Target="../media/image83.png"/><Relationship Id="rId18" Type="http://schemas.openxmlformats.org/officeDocument/2006/relationships/customXml" Target="../ink/ink52.xml"/><Relationship Id="rId3" Type="http://schemas.openxmlformats.org/officeDocument/2006/relationships/image" Target="../media/image84.tmp"/><Relationship Id="rId21" Type="http://schemas.openxmlformats.org/officeDocument/2006/relationships/image" Target="../media/image87.png"/><Relationship Id="rId7" Type="http://schemas.openxmlformats.org/officeDocument/2006/relationships/image" Target="../media/image1050.png"/><Relationship Id="rId12" Type="http://schemas.openxmlformats.org/officeDocument/2006/relationships/customXml" Target="../ink/ink49.xml"/><Relationship Id="rId17" Type="http://schemas.openxmlformats.org/officeDocument/2006/relationships/image" Target="../media/image85.png"/><Relationship Id="rId2" Type="http://schemas.openxmlformats.org/officeDocument/2006/relationships/image" Target="../media/image83.tmp"/><Relationship Id="rId16" Type="http://schemas.openxmlformats.org/officeDocument/2006/relationships/customXml" Target="../ink/ink51.xml"/><Relationship Id="rId20" Type="http://schemas.openxmlformats.org/officeDocument/2006/relationships/customXml" Target="../ink/ink53.xml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46.xml"/><Relationship Id="rId11" Type="http://schemas.openxmlformats.org/officeDocument/2006/relationships/image" Target="../media/image82.png"/><Relationship Id="rId5" Type="http://schemas.openxmlformats.org/officeDocument/2006/relationships/image" Target="../media/image1040.png"/><Relationship Id="rId15" Type="http://schemas.openxmlformats.org/officeDocument/2006/relationships/image" Target="../media/image84.png"/><Relationship Id="rId23" Type="http://schemas.openxmlformats.org/officeDocument/2006/relationships/image" Target="../media/image88.png"/><Relationship Id="rId10" Type="http://schemas.openxmlformats.org/officeDocument/2006/relationships/customXml" Target="../ink/ink48.xml"/><Relationship Id="rId19" Type="http://schemas.openxmlformats.org/officeDocument/2006/relationships/image" Target="../media/image86.png"/><Relationship Id="rId4" Type="http://schemas.openxmlformats.org/officeDocument/2006/relationships/customXml" Target="../ink/ink45.xml"/><Relationship Id="rId9" Type="http://schemas.openxmlformats.org/officeDocument/2006/relationships/image" Target="../media/image81.png"/><Relationship Id="rId14" Type="http://schemas.openxmlformats.org/officeDocument/2006/relationships/customXml" Target="../ink/ink50.xml"/><Relationship Id="rId22" Type="http://schemas.openxmlformats.org/officeDocument/2006/relationships/customXml" Target="../ink/ink54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7.xml"/><Relationship Id="rId13" Type="http://schemas.openxmlformats.org/officeDocument/2006/relationships/image" Target="../media/image92.png"/><Relationship Id="rId18" Type="http://schemas.openxmlformats.org/officeDocument/2006/relationships/customXml" Target="../ink/ink62.xml"/><Relationship Id="rId3" Type="http://schemas.openxmlformats.org/officeDocument/2006/relationships/image" Target="../media/image86.tmp"/><Relationship Id="rId21" Type="http://schemas.openxmlformats.org/officeDocument/2006/relationships/image" Target="../media/image96.png"/><Relationship Id="rId7" Type="http://schemas.openxmlformats.org/officeDocument/2006/relationships/image" Target="../media/image1090.png"/><Relationship Id="rId12" Type="http://schemas.openxmlformats.org/officeDocument/2006/relationships/customXml" Target="../ink/ink59.xml"/><Relationship Id="rId17" Type="http://schemas.openxmlformats.org/officeDocument/2006/relationships/image" Target="../media/image94.png"/><Relationship Id="rId2" Type="http://schemas.openxmlformats.org/officeDocument/2006/relationships/image" Target="../media/image85.tmp"/><Relationship Id="rId16" Type="http://schemas.openxmlformats.org/officeDocument/2006/relationships/customXml" Target="../ink/ink61.xml"/><Relationship Id="rId20" Type="http://schemas.openxmlformats.org/officeDocument/2006/relationships/customXml" Target="../ink/ink63.xml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56.xml"/><Relationship Id="rId11" Type="http://schemas.openxmlformats.org/officeDocument/2006/relationships/image" Target="../media/image91.png"/><Relationship Id="rId5" Type="http://schemas.openxmlformats.org/officeDocument/2006/relationships/image" Target="../media/image1080.png"/><Relationship Id="rId15" Type="http://schemas.openxmlformats.org/officeDocument/2006/relationships/image" Target="../media/image93.png"/><Relationship Id="rId10" Type="http://schemas.openxmlformats.org/officeDocument/2006/relationships/customXml" Target="../ink/ink58.xml"/><Relationship Id="rId19" Type="http://schemas.openxmlformats.org/officeDocument/2006/relationships/image" Target="../media/image95.png"/><Relationship Id="rId4" Type="http://schemas.openxmlformats.org/officeDocument/2006/relationships/customXml" Target="../ink/ink55.xml"/><Relationship Id="rId9" Type="http://schemas.openxmlformats.org/officeDocument/2006/relationships/image" Target="../media/image110.png"/><Relationship Id="rId14" Type="http://schemas.openxmlformats.org/officeDocument/2006/relationships/customXml" Target="../ink/ink6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customXml" Target="../ink/ink64.xml"/><Relationship Id="rId1" Type="http://schemas.openxmlformats.org/officeDocument/2006/relationships/slideLayout" Target="../slideLayouts/slideLayout3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7" Type="http://schemas.openxmlformats.org/officeDocument/2006/relationships/image" Target="../media/image100.pn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5.xml"/><Relationship Id="rId6" Type="http://schemas.openxmlformats.org/officeDocument/2006/relationships/customXml" Target="../ink/ink66.xml"/><Relationship Id="rId5" Type="http://schemas.openxmlformats.org/officeDocument/2006/relationships/image" Target="../media/image99.png"/><Relationship Id="rId4" Type="http://schemas.openxmlformats.org/officeDocument/2006/relationships/customXml" Target="../ink/ink6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customXml" Target="../ink/ink2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customXml" Target="../ink/ink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ustomXml" Target="../ink/ink67.xml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63323"/>
            <a:ext cx="6858000" cy="1578649"/>
          </a:xfrm>
        </p:spPr>
        <p:txBody>
          <a:bodyPr/>
          <a:lstStyle/>
          <a:p>
            <a:r>
              <a:rPr lang="en-US" dirty="0"/>
              <a:t>MIGS:  What Does it </a:t>
            </a:r>
            <a:br>
              <a:rPr lang="en-US" dirty="0"/>
            </a:br>
            <a:r>
              <a:rPr lang="en-US" dirty="0"/>
              <a:t>Mean To Optometry?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708426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sz="2700" dirty="0"/>
              <a:t>Sean W. Smolenyak, OD</a:t>
            </a:r>
          </a:p>
          <a:p>
            <a:r>
              <a:rPr lang="en-US" sz="2700" dirty="0"/>
              <a:t>Kelly Eye Center</a:t>
            </a:r>
          </a:p>
          <a:p>
            <a:r>
              <a:rPr lang="en-US" sz="2700" dirty="0"/>
              <a:t>Raleigh, NC</a:t>
            </a:r>
          </a:p>
        </p:txBody>
      </p:sp>
    </p:spTree>
    <p:extLst>
      <p:ext uri="{BB962C8B-B14F-4D97-AF65-F5344CB8AC3E}">
        <p14:creationId xmlns:p14="http://schemas.microsoft.com/office/powerpoint/2010/main" val="4294615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A3D5F3-81A7-4A0C-B6C8-E28571A2A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29EAB-2EF4-4779-ADF4-42D691167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500" b="4116"/>
          <a:stretch/>
        </p:blipFill>
        <p:spPr>
          <a:xfrm>
            <a:off x="0" y="1"/>
            <a:ext cx="9144000" cy="49317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9DF8E1C-4356-4267-963F-70293974F5F0}"/>
                  </a:ext>
                </a:extLst>
              </p14:cNvPr>
              <p14:cNvContentPartPr/>
              <p14:nvPr/>
            </p14:nvContentPartPr>
            <p14:xfrm>
              <a:off x="4009280" y="5025427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id="{B9DF8E1C-4356-4267-963F-70293974F5F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00640" y="4971787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8A7AA8-4C95-4725-A3E3-D4190E804E7E}"/>
                  </a:ext>
                </a:extLst>
              </p14:cNvPr>
              <p14:cNvContentPartPr/>
              <p14:nvPr/>
            </p14:nvContentPartPr>
            <p14:xfrm>
              <a:off x="3779240" y="512694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xmlns="" id="{628A7AA8-4C95-4725-A3E3-D4190E804E7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70600" y="5073307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043D2D7-D8FE-44DF-A534-069EF4B55D5D}"/>
                  </a:ext>
                </a:extLst>
              </p14:cNvPr>
              <p14:cNvContentPartPr/>
              <p14:nvPr/>
            </p14:nvContentPartPr>
            <p14:xfrm>
              <a:off x="4287200" y="4822413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xmlns="" id="{D043D2D7-D8FE-44DF-A534-069EF4B55D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8200" y="4768413"/>
                <a:ext cx="180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7B22C2D-A90D-4896-87F9-6F66BB926B04}"/>
                  </a:ext>
                </a:extLst>
              </p14:cNvPr>
              <p14:cNvContentPartPr/>
              <p14:nvPr/>
            </p14:nvContentPartPr>
            <p14:xfrm>
              <a:off x="3677720" y="4429293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xmlns="" id="{77B22C2D-A90D-4896-87F9-6F66BB926B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68720" y="4375653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8303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5300" y="0"/>
            <a:ext cx="7886700" cy="994172"/>
          </a:xfrm>
        </p:spPr>
        <p:txBody>
          <a:bodyPr/>
          <a:lstStyle/>
          <a:p>
            <a:r>
              <a:rPr lang="en-US" dirty="0"/>
              <a:t>Standard Treatment Options for Glaucoma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504950"/>
            <a:ext cx="3733800" cy="28194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Standard Treatment Options</a:t>
            </a:r>
          </a:p>
          <a:p>
            <a:pPr marL="346075" indent="-346075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Glaucoma Medications</a:t>
            </a:r>
          </a:p>
          <a:p>
            <a:pPr marL="346075" indent="-346075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Laser Trabeculoplasty</a:t>
            </a:r>
          </a:p>
          <a:p>
            <a:pPr marL="346075" indent="-346075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Invasive Surgery</a:t>
            </a:r>
          </a:p>
          <a:p>
            <a:pPr marL="744537" lvl="1">
              <a:spcBef>
                <a:spcPts val="400"/>
              </a:spcBef>
              <a:spcAft>
                <a:spcPts val="400"/>
              </a:spcAft>
              <a:buClr>
                <a:srgbClr val="808080"/>
              </a:buClr>
              <a:buFont typeface="Arial" panose="020B0604020202020204" pitchFamily="34" charset="0"/>
              <a:buChar char="–"/>
            </a:pPr>
            <a:r>
              <a:rPr lang="en-US" sz="1600" dirty="0"/>
              <a:t>Trabeculectomy / Shunt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95800" y="994172"/>
            <a:ext cx="4038600" cy="355877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Challenges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Long-term exposure to glaucoma medication can cause corneal                surface damage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Non-compliance to medication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Clr>
                <a:srgbClr val="808080"/>
              </a:buClr>
              <a:buFont typeface="Arial" panose="020B0604020202020204" pitchFamily="34" charset="0"/>
              <a:buChar char="–"/>
            </a:pPr>
            <a:r>
              <a:rPr lang="en-US" sz="1600" dirty="0"/>
              <a:t>More than 90% of patients are non-adherent, and nearly 50% stop taking their medications before 6 months  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Less durability in laser treatments?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Risks associated with invasive surgery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Cost burden to patients &amp;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900" y="3034220"/>
            <a:ext cx="2743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  <a:spcAft>
                <a:spcPts val="200"/>
              </a:spcAft>
            </a:pPr>
            <a:r>
              <a:rPr lang="en-US" sz="14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iStent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i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inject</a:t>
            </a:r>
            <a:r>
              <a:rPr lang="en-US" sz="1400" baseline="300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offers cataract patients with glaucoma a new option that can relieve eye pressure and may reduce reliance on medication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2810901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63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B9072A-81D6-4C31-A57A-BD1F029D8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12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A67EDB-798A-4211-9BDA-3A0658649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545E9EC-D332-4AC3-9031-420306C13681}"/>
                  </a:ext>
                </a:extLst>
              </p14:cNvPr>
              <p14:cNvContentPartPr/>
              <p14:nvPr/>
            </p14:nvContentPartPr>
            <p14:xfrm>
              <a:off x="2273000" y="2606947"/>
              <a:ext cx="322920" cy="17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545E9EC-D332-4AC3-9031-420306C1368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255360" y="2570947"/>
                <a:ext cx="358560" cy="24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973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35C96D-1234-4635-AC2A-B42E7F8A2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F74E7-B2C6-4D8F-9B1B-1465D65C9F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" t="11857" r="-832" b="38184"/>
          <a:stretch/>
        </p:blipFill>
        <p:spPr>
          <a:xfrm>
            <a:off x="0" y="22615"/>
            <a:ext cx="9220199" cy="49113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479FBA-3818-4486-8AC1-7ED8658CA13E}"/>
              </a:ext>
            </a:extLst>
          </p:cNvPr>
          <p:cNvSpPr txBox="1"/>
          <p:nvPr/>
        </p:nvSpPr>
        <p:spPr>
          <a:xfrm>
            <a:off x="228600" y="102393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Burdens Associated with Topical Therapy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9F6344D-CC1B-4D3B-84BD-0CCE33C31934}"/>
              </a:ext>
            </a:extLst>
          </p:cNvPr>
          <p:cNvGrpSpPr/>
          <p:nvPr/>
        </p:nvGrpSpPr>
        <p:grpSpPr>
          <a:xfrm>
            <a:off x="3953033" y="4612151"/>
            <a:ext cx="360" cy="360"/>
            <a:chOff x="3953033" y="4612151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69AD6E2-7616-4ABA-9BD0-A9550E1A4ACB}"/>
                    </a:ext>
                  </a:extLst>
                </p14:cNvPr>
                <p14:cNvContentPartPr/>
                <p14:nvPr/>
              </p14:nvContentPartPr>
              <p14:xfrm>
                <a:off x="3953033" y="4612151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69AD6E2-7616-4ABA-9BD0-A9550E1A4ACB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48713" y="458515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C5E903B-601C-477A-ACDC-FB059170F2C5}"/>
                    </a:ext>
                  </a:extLst>
                </p14:cNvPr>
                <p14:cNvContentPartPr/>
                <p14:nvPr/>
              </p14:nvContentPartPr>
              <p14:xfrm>
                <a:off x="3953033" y="4612151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C5E903B-601C-477A-ACDC-FB059170F2C5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948713" y="458515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481735-EB78-409A-8C44-34715145DE6A}"/>
              </a:ext>
            </a:extLst>
          </p:cNvPr>
          <p:cNvGrpSpPr/>
          <p:nvPr/>
        </p:nvGrpSpPr>
        <p:grpSpPr>
          <a:xfrm>
            <a:off x="3697433" y="3522791"/>
            <a:ext cx="360" cy="360"/>
            <a:chOff x="3697433" y="3522791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D6C6D7C-EF4B-4024-892B-131D0770BE45}"/>
                    </a:ext>
                  </a:extLst>
                </p14:cNvPr>
                <p14:cNvContentPartPr/>
                <p14:nvPr/>
              </p14:nvContentPartPr>
              <p14:xfrm>
                <a:off x="3697433" y="3522791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D6C6D7C-EF4B-4024-892B-131D0770BE4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93113" y="349615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87CC786-8223-4C09-80CD-576B4DAC2FA6}"/>
                    </a:ext>
                  </a:extLst>
                </p14:cNvPr>
                <p14:cNvContentPartPr/>
                <p14:nvPr/>
              </p14:nvContentPartPr>
              <p14:xfrm>
                <a:off x="3697433" y="3522791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87CC786-8223-4C09-80CD-576B4DAC2FA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93113" y="349615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826AE04-686D-4F55-82E6-C2A24A8C49C4}"/>
                    </a:ext>
                  </a:extLst>
                </p14:cNvPr>
                <p14:cNvContentPartPr/>
                <p14:nvPr/>
              </p14:nvContentPartPr>
              <p14:xfrm>
                <a:off x="3697433" y="3522791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826AE04-686D-4F55-82E6-C2A24A8C49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693113" y="349615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2E4144-66F7-4974-96AF-383BC1A53BAC}"/>
              </a:ext>
            </a:extLst>
          </p:cNvPr>
          <p:cNvGrpSpPr/>
          <p:nvPr/>
        </p:nvGrpSpPr>
        <p:grpSpPr>
          <a:xfrm>
            <a:off x="3569633" y="3435671"/>
            <a:ext cx="360" cy="360"/>
            <a:chOff x="3569633" y="3435671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A62F33F-3C4C-429D-AE38-A5B66BB01645}"/>
                    </a:ext>
                  </a:extLst>
                </p14:cNvPr>
                <p14:cNvContentPartPr/>
                <p14:nvPr/>
              </p14:nvContentPartPr>
              <p14:xfrm>
                <a:off x="3569633" y="3435671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A62F33F-3C4C-429D-AE38-A5B66BB0164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65313" y="340867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6032F38-A1C0-411D-92F1-32763D07FB73}"/>
                    </a:ext>
                  </a:extLst>
                </p14:cNvPr>
                <p14:cNvContentPartPr/>
                <p14:nvPr/>
              </p14:nvContentPartPr>
              <p14:xfrm>
                <a:off x="3569633" y="3435671"/>
                <a:ext cx="36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6032F38-A1C0-411D-92F1-32763D07FB7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565313" y="340867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6AC9507-D8CD-4BE9-90C3-2F6648057BE4}"/>
                  </a:ext>
                </a:extLst>
              </p14:cNvPr>
              <p14:cNvContentPartPr/>
              <p14:nvPr/>
            </p14:nvContentPartPr>
            <p14:xfrm>
              <a:off x="3919553" y="3415151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6AC9507-D8CD-4BE9-90C3-2F6648057BE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15233" y="3388511"/>
                <a:ext cx="900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B15FF15A-57BF-469C-9AD6-8947F61EE12D}"/>
              </a:ext>
            </a:extLst>
          </p:cNvPr>
          <p:cNvGrpSpPr/>
          <p:nvPr/>
        </p:nvGrpSpPr>
        <p:grpSpPr>
          <a:xfrm>
            <a:off x="3650633" y="2944631"/>
            <a:ext cx="360" cy="360"/>
            <a:chOff x="3650633" y="2944631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F644C47-4160-44BF-87E0-902D455B736D}"/>
                    </a:ext>
                  </a:extLst>
                </p14:cNvPr>
                <p14:cNvContentPartPr/>
                <p14:nvPr/>
              </p14:nvContentPartPr>
              <p14:xfrm>
                <a:off x="3650633" y="2944631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F644C47-4160-44BF-87E0-902D455B736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46313" y="291799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0B981A3-2443-4063-AEC7-EE916395EF82}"/>
                    </a:ext>
                  </a:extLst>
                </p14:cNvPr>
                <p14:cNvContentPartPr/>
                <p14:nvPr/>
              </p14:nvContentPartPr>
              <p14:xfrm>
                <a:off x="3650633" y="2944631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0B981A3-2443-4063-AEC7-EE916395EF8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46313" y="2917991"/>
                  <a:ext cx="9000" cy="54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52333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6370" y="1123950"/>
            <a:ext cx="8057881" cy="289560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algn="ctr" defTabSz="914378">
              <a:lnSpc>
                <a:spcPct val="90000"/>
              </a:lnSpc>
              <a:spcBef>
                <a:spcPts val="600"/>
              </a:spcBef>
            </a:pPr>
            <a:r>
              <a:rPr lang="en-US" b="1" dirty="0">
                <a:solidFill>
                  <a:srgbClr val="0099D5"/>
                </a:solidFill>
              </a:rPr>
              <a:t>Nearly 60% of Medically Treated Glaucoma Patients</a:t>
            </a:r>
            <a:br>
              <a:rPr lang="en-US" b="1" dirty="0">
                <a:solidFill>
                  <a:srgbClr val="0099D5"/>
                </a:solidFill>
              </a:rPr>
            </a:br>
            <a:r>
              <a:rPr lang="en-US" b="1" dirty="0">
                <a:solidFill>
                  <a:srgbClr val="0099D5"/>
                </a:solidFill>
              </a:rPr>
              <a:t>Report OSD Symptoms</a:t>
            </a:r>
            <a:endParaRPr lang="en-US" b="1" baseline="30000" dirty="0">
              <a:solidFill>
                <a:srgbClr val="0099D5"/>
              </a:solidFill>
            </a:endParaRP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7013" y="-12468"/>
            <a:ext cx="86868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Glaucoma Medications &amp; Ocular Surface Disease (OSD)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600200" y="1733550"/>
            <a:ext cx="5745757" cy="2109180"/>
            <a:chOff x="1652506" y="1971562"/>
            <a:chExt cx="6005115" cy="22655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269"/>
            <a:stretch/>
          </p:blipFill>
          <p:spPr bwMode="auto">
            <a:xfrm>
              <a:off x="4699202" y="1971562"/>
              <a:ext cx="2958419" cy="226558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17"/>
            <a:stretch>
              <a:fillRect/>
            </a:stretch>
          </p:blipFill>
          <p:spPr bwMode="auto">
            <a:xfrm>
              <a:off x="1652506" y="1971562"/>
              <a:ext cx="2787823" cy="2263053"/>
            </a:xfrm>
            <a:prstGeom prst="rect">
              <a:avLst/>
            </a:prstGeom>
            <a:noFill/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420689" y="4107237"/>
            <a:ext cx="82994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8">
              <a:spcBef>
                <a:spcPts val="1800"/>
              </a:spcBef>
            </a:pPr>
            <a:r>
              <a:rPr lang="en-US" sz="1400" dirty="0">
                <a:solidFill>
                  <a:srgbClr val="0099D5"/>
                </a:solidFill>
              </a:rPr>
              <a:t>Reduction in topical glaucoma medications, which typically contain the preservative benzalkonium chloride (BAK), can help maintain the quality of tear film and potentially improve refractive outcomes.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F50B022-F376-4693-945F-87CA55E34A30}"/>
                  </a:ext>
                </a:extLst>
              </p14:cNvPr>
              <p14:cNvContentPartPr/>
              <p14:nvPr/>
            </p14:nvContentPartPr>
            <p14:xfrm>
              <a:off x="5586800" y="1499587"/>
              <a:ext cx="34920" cy="72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F50B022-F376-4693-945F-87CA55E34A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9160" y="1463587"/>
                <a:ext cx="705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6CCD95C-7980-480C-AC65-90A594C5F900}"/>
                  </a:ext>
                </a:extLst>
              </p14:cNvPr>
              <p14:cNvContentPartPr/>
              <p14:nvPr/>
            </p14:nvContentPartPr>
            <p14:xfrm>
              <a:off x="5594360" y="1496707"/>
              <a:ext cx="360" cy="106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6CCD95C-7980-480C-AC65-90A594C5F9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76720" y="1460707"/>
                <a:ext cx="3600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AA68849-4727-4668-9778-62C0D414200D}"/>
                  </a:ext>
                </a:extLst>
              </p14:cNvPr>
              <p14:cNvContentPartPr/>
              <p14:nvPr/>
            </p14:nvContentPartPr>
            <p14:xfrm>
              <a:off x="5594360" y="1571227"/>
              <a:ext cx="360" cy="7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AA68849-4727-4668-9778-62C0D414200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76720" y="1535227"/>
                <a:ext cx="3600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650F79BC-FCE1-41B1-A418-D36DE8F33B12}"/>
              </a:ext>
            </a:extLst>
          </p:cNvPr>
          <p:cNvGrpSpPr/>
          <p:nvPr/>
        </p:nvGrpSpPr>
        <p:grpSpPr>
          <a:xfrm>
            <a:off x="4436240" y="3169627"/>
            <a:ext cx="360" cy="360"/>
            <a:chOff x="4436240" y="316962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70C2E18F-7CC7-4994-9B2A-AD1ED3816B9A}"/>
                    </a:ext>
                  </a:extLst>
                </p14:cNvPr>
                <p14:cNvContentPartPr/>
                <p14:nvPr/>
              </p14:nvContentPartPr>
              <p14:xfrm>
                <a:off x="4436240" y="3169627"/>
                <a:ext cx="3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xmlns="" id="{70C2E18F-7CC7-4994-9B2A-AD1ED3816B9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27600" y="311562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F716D7C-0540-4B93-9289-F4B1C6705270}"/>
                    </a:ext>
                  </a:extLst>
                </p14:cNvPr>
                <p14:cNvContentPartPr/>
                <p14:nvPr/>
              </p14:nvContentPartPr>
              <p14:xfrm>
                <a:off x="4436240" y="3169627"/>
                <a:ext cx="36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xmlns="" id="{6F716D7C-0540-4B93-9289-F4B1C670527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27600" y="311562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7FC7D74-1070-4210-8613-AF8AA63FEA2E}"/>
                    </a:ext>
                  </a:extLst>
                </p14:cNvPr>
                <p14:cNvContentPartPr/>
                <p14:nvPr/>
              </p14:nvContentPartPr>
              <p14:xfrm>
                <a:off x="4436240" y="3169627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xmlns="" id="{77FC7D74-1070-4210-8613-AF8AA63FEA2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27600" y="311562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46C4383-918C-461A-A1C3-81C69ABD6688}"/>
                  </a:ext>
                </a:extLst>
              </p14:cNvPr>
              <p14:cNvContentPartPr/>
              <p14:nvPr/>
            </p14:nvContentPartPr>
            <p14:xfrm>
              <a:off x="406400" y="1550707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xmlns="" id="{946C4383-918C-461A-A1C3-81C69ABD668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7400" y="1496707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5CACB44A-FEAC-462B-8CC0-485C05FDD1AB}"/>
              </a:ext>
            </a:extLst>
          </p:cNvPr>
          <p:cNvGrpSpPr/>
          <p:nvPr/>
        </p:nvGrpSpPr>
        <p:grpSpPr>
          <a:xfrm>
            <a:off x="744800" y="2478787"/>
            <a:ext cx="360" cy="360"/>
            <a:chOff x="744800" y="247878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3DD3894-BAB2-4F21-B518-577D7114D9D7}"/>
                    </a:ext>
                  </a:extLst>
                </p14:cNvPr>
                <p14:cNvContentPartPr/>
                <p14:nvPr/>
              </p14:nvContentPartPr>
              <p14:xfrm>
                <a:off x="744800" y="2478787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xmlns="" id="{F3DD3894-BAB2-4F21-B518-577D7114D9D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5800" y="242478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EA43C63-DDF9-4897-B2C4-658EC3840981}"/>
                    </a:ext>
                  </a:extLst>
                </p14:cNvPr>
                <p14:cNvContentPartPr/>
                <p14:nvPr/>
              </p14:nvContentPartPr>
              <p14:xfrm>
                <a:off x="744800" y="2478787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xmlns="" id="{7EA43C63-DDF9-4897-B2C4-658EC384098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35800" y="242478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3557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9133DB-C5C0-4A37-A8CB-E5C8D373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for the Best Glaucoma Drop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AA3B61-525B-424C-95F4-694D1A4DE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04950"/>
            <a:ext cx="8001000" cy="3262312"/>
          </a:xfrm>
        </p:spPr>
        <p:txBody>
          <a:bodyPr/>
          <a:lstStyle/>
          <a:p>
            <a:r>
              <a:rPr lang="en-US" dirty="0"/>
              <a:t>The typical eyedrop is 30-50 microliters BUT the eye can only absorb 6-8 mcl</a:t>
            </a:r>
          </a:p>
          <a:p>
            <a:r>
              <a:rPr lang="en-US" dirty="0"/>
              <a:t>Therefore every eyedrop is an overdose which can lead to ocular and systemic toxicity (not to mention financial waste!)</a:t>
            </a:r>
          </a:p>
          <a:p>
            <a:r>
              <a:rPr lang="en-US" dirty="0"/>
              <a:t>Many glaucoma patients have trouble administering drops (studies show maybe only 39% do it correctly)</a:t>
            </a:r>
          </a:p>
          <a:p>
            <a:r>
              <a:rPr lang="en-US" dirty="0"/>
              <a:t>Efforts underway to create a new dropper: reduce amount and make it easier to apply</a:t>
            </a:r>
          </a:p>
          <a:p>
            <a:r>
              <a:rPr lang="en-US" dirty="0" err="1"/>
              <a:t>Eyenovia</a:t>
            </a:r>
            <a:r>
              <a:rPr lang="en-US" dirty="0"/>
              <a:t> working on </a:t>
            </a:r>
            <a:r>
              <a:rPr lang="en-US" dirty="0" err="1"/>
              <a:t>Optejet</a:t>
            </a:r>
            <a:r>
              <a:rPr lang="en-US" dirty="0"/>
              <a:t> container that acts like a spray, delivering the drug faster than the eyes blink reflex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835A4-FB41-4BE3-9EE3-83D5EFC30B3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37226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50247-0312-4048-9150-4790E83C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59" y="342900"/>
            <a:ext cx="2951560" cy="914400"/>
          </a:xfrm>
        </p:spPr>
        <p:txBody>
          <a:bodyPr/>
          <a:lstStyle/>
          <a:p>
            <a:r>
              <a:rPr lang="en-US" dirty="0"/>
              <a:t>SLT: The Light Study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C83056-3CE0-4FF8-938C-9183BAB16017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75ABFBE-8667-413A-A42D-7DE0DD34D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0" y="2038350"/>
            <a:ext cx="3198019" cy="2057400"/>
          </a:xfrm>
        </p:spPr>
        <p:txBody>
          <a:bodyPr>
            <a:normAutofit/>
          </a:bodyPr>
          <a:lstStyle/>
          <a:p>
            <a:pPr algn="ctr"/>
            <a:r>
              <a:rPr lang="en-US" sz="1600" dirty="0"/>
              <a:t>What are the implications</a:t>
            </a:r>
          </a:p>
          <a:p>
            <a:pPr algn="ctr"/>
            <a:r>
              <a:rPr lang="en-US" sz="1600" dirty="0"/>
              <a:t>from this study?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Should we be scared?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Is it all about the control?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D743B-0044-493D-9463-CF30FD371A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664" y="-3572"/>
            <a:ext cx="56213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43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37"/>
            <a:ext cx="7886700" cy="994172"/>
          </a:xfrm>
        </p:spPr>
        <p:txBody>
          <a:bodyPr/>
          <a:lstStyle/>
          <a:p>
            <a:r>
              <a:rPr lang="en-US" dirty="0"/>
              <a:t>Mild-to-Moderate Glaucoma Predominates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8776541"/>
              </p:ext>
            </p:extLst>
          </p:nvPr>
        </p:nvGraphicFramePr>
        <p:xfrm>
          <a:off x="838200" y="857250"/>
          <a:ext cx="6400800" cy="3124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4171950"/>
            <a:ext cx="91440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Paradigm Shift to Surgical Options Earlier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657601" y="3299944"/>
            <a:ext cx="2835612" cy="33806"/>
          </a:xfrm>
          <a:prstGeom prst="line">
            <a:avLst/>
          </a:prstGeom>
          <a:ln w="1270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410200" y="2789406"/>
            <a:ext cx="1083013" cy="375118"/>
          </a:xfrm>
          <a:prstGeom prst="line">
            <a:avLst/>
          </a:prstGeom>
          <a:ln w="12700"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465651" y="3061487"/>
            <a:ext cx="2558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58595B"/>
                </a:solidFill>
              </a:rPr>
              <a:t>77% mild-to-moderate</a:t>
            </a:r>
          </a:p>
        </p:txBody>
      </p:sp>
    </p:spTree>
    <p:extLst>
      <p:ext uri="{BB962C8B-B14F-4D97-AF65-F5344CB8AC3E}">
        <p14:creationId xmlns:p14="http://schemas.microsoft.com/office/powerpoint/2010/main" val="522140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0325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Concomitant Cataract &amp; Glaucoma Patients ‒ 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19150"/>
            <a:ext cx="7162800" cy="37338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Significant treatment opportunity with cataract surgery volume growing over 3% per year and more than 1 in 5 eyes with cataracts on OHT medication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BD54772-D663-42EA-B5C6-67DF85E8E305}"/>
              </a:ext>
            </a:extLst>
          </p:cNvPr>
          <p:cNvGrpSpPr/>
          <p:nvPr/>
        </p:nvGrpSpPr>
        <p:grpSpPr>
          <a:xfrm>
            <a:off x="1447800" y="1962150"/>
            <a:ext cx="5638800" cy="2603223"/>
            <a:chOff x="2362200" y="1645342"/>
            <a:chExt cx="4191000" cy="2920031"/>
          </a:xfrm>
        </p:grpSpPr>
        <p:pic>
          <p:nvPicPr>
            <p:cNvPr id="10" name="Picture 9" descr="Untitled copy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68" r="29572"/>
            <a:stretch/>
          </p:blipFill>
          <p:spPr>
            <a:xfrm>
              <a:off x="2576750" y="1980669"/>
              <a:ext cx="2107491" cy="258470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0A87A60-A287-46D0-BA12-E39A29A5E1FC}"/>
                </a:ext>
              </a:extLst>
            </p:cNvPr>
            <p:cNvSpPr txBox="1"/>
            <p:nvPr/>
          </p:nvSpPr>
          <p:spPr>
            <a:xfrm>
              <a:off x="2362200" y="1645342"/>
              <a:ext cx="3048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accent3"/>
                  </a:solidFill>
                </a:rPr>
                <a:t>3.9M US Cataract Procedures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99891B-6451-47E3-84B0-BEACC0C7A81A}"/>
                </a:ext>
              </a:extLst>
            </p:cNvPr>
            <p:cNvSpPr txBox="1"/>
            <p:nvPr/>
          </p:nvSpPr>
          <p:spPr>
            <a:xfrm>
              <a:off x="4740876" y="2195339"/>
              <a:ext cx="1812324" cy="586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22.3% Cataract + Minimum of 1 OHT Med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272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F6E909-5B18-44BC-A49A-B70129AA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E0EB35-4406-46A8-9904-8F43D40D0D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971" b="-6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172559-9C24-4FAA-B61B-01C459211A51}"/>
              </a:ext>
            </a:extLst>
          </p:cNvPr>
          <p:cNvSpPr txBox="1"/>
          <p:nvPr/>
        </p:nvSpPr>
        <p:spPr>
          <a:xfrm>
            <a:off x="4199466" y="195072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6BCBB1-EEE6-4B5B-B394-6C570723DD9A}"/>
              </a:ext>
            </a:extLst>
          </p:cNvPr>
          <p:cNvSpPr txBox="1"/>
          <p:nvPr/>
        </p:nvSpPr>
        <p:spPr>
          <a:xfrm>
            <a:off x="304800" y="285750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Opportunity to Partner</a:t>
            </a:r>
          </a:p>
        </p:txBody>
      </p:sp>
    </p:spTree>
    <p:extLst>
      <p:ext uri="{BB962C8B-B14F-4D97-AF65-F5344CB8AC3E}">
        <p14:creationId xmlns:p14="http://schemas.microsoft.com/office/powerpoint/2010/main" val="2203107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4950"/>
            <a:ext cx="7886700" cy="3364707"/>
          </a:xfrm>
        </p:spPr>
        <p:txBody>
          <a:bodyPr>
            <a:normAutofit/>
          </a:bodyPr>
          <a:lstStyle/>
          <a:p>
            <a:r>
              <a:rPr lang="en-US" dirty="0"/>
              <a:t>The content and format of this course is presented without commercial bias and does not claim superiority of any commercial product or service</a:t>
            </a:r>
          </a:p>
          <a:p>
            <a:r>
              <a:rPr lang="en-US" dirty="0"/>
              <a:t>Dr. Sean W. Smolenyak is affiliated with Allergan, Bausch &amp; Lomb, </a:t>
            </a:r>
            <a:r>
              <a:rPr lang="en-US" dirty="0" err="1"/>
              <a:t>Glaukos</a:t>
            </a:r>
            <a:r>
              <a:rPr lang="en-US" dirty="0"/>
              <a:t>, Aerie and Sun Pharmaceuticals as a speaker and/or consultant.</a:t>
            </a:r>
          </a:p>
          <a:p>
            <a:r>
              <a:rPr lang="en-US" dirty="0"/>
              <a:t>Dr. Sean W. Smolenyak has no direct financial or proprietary interest in any companies, products or services mentioned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8013921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532"/>
            <a:ext cx="7886700" cy="994172"/>
          </a:xfrm>
        </p:spPr>
        <p:txBody>
          <a:bodyPr/>
          <a:lstStyle/>
          <a:p>
            <a:r>
              <a:rPr lang="en-US" dirty="0"/>
              <a:t>AQUEOUS HUMOR OUTFLOW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750"/>
            <a:ext cx="8229600" cy="3505200"/>
          </a:xfrm>
        </p:spPr>
        <p:txBody>
          <a:bodyPr/>
          <a:lstStyle/>
          <a:p>
            <a:r>
              <a:rPr lang="en-US" dirty="0">
                <a:solidFill>
                  <a:srgbClr val="149346"/>
                </a:solidFill>
              </a:rPr>
              <a:t>Conventional Outflow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aqueous humor leaves the eye at the anterior chamber angle through trabecular meshwork, the </a:t>
            </a:r>
            <a:r>
              <a:rPr lang="en-US" sz="1600" dirty="0" err="1"/>
              <a:t>Schlemm’s</a:t>
            </a:r>
            <a:r>
              <a:rPr lang="en-US" sz="1600" dirty="0"/>
              <a:t> canal, </a:t>
            </a:r>
            <a:r>
              <a:rPr lang="en-US" sz="1600" dirty="0" err="1"/>
              <a:t>intrascleral</a:t>
            </a:r>
            <a:r>
              <a:rPr lang="en-US" sz="1600" dirty="0"/>
              <a:t> channels, and </a:t>
            </a:r>
            <a:r>
              <a:rPr lang="en-US" sz="1600" dirty="0" err="1"/>
              <a:t>episcleral</a:t>
            </a:r>
            <a:r>
              <a:rPr lang="en-US" sz="1600" dirty="0"/>
              <a:t> and conjunctival veins.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Trabecular outflow accounts for 70-95% of the aqueous outflow.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>
                <a:solidFill>
                  <a:srgbClr val="149346"/>
                </a:solidFill>
              </a:rPr>
              <a:t>Unconventional Outflow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aqueous humor exits through the root of the iris, between the ciliary muscle bundles, then through the suprachoroidal-scleral tissues.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5-30% by </a:t>
            </a:r>
            <a:r>
              <a:rPr lang="en-US" sz="1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uveoscleral</a:t>
            </a:r>
            <a:r>
              <a:rPr lang="en-US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outflow.</a:t>
            </a:r>
          </a:p>
        </p:txBody>
      </p:sp>
    </p:spTree>
    <p:extLst>
      <p:ext uri="{BB962C8B-B14F-4D97-AF65-F5344CB8AC3E}">
        <p14:creationId xmlns:p14="http://schemas.microsoft.com/office/powerpoint/2010/main" val="34231564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46772"/>
            <a:ext cx="7886700" cy="994172"/>
          </a:xfrm>
        </p:spPr>
        <p:txBody>
          <a:bodyPr/>
          <a:lstStyle/>
          <a:p>
            <a:r>
              <a:rPr lang="en-US" sz="2400" dirty="0"/>
              <a:t>The Goal of Micro-Invasive Glaucoma Surgery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40910"/>
            <a:ext cx="4800600" cy="3264440"/>
          </a:xfrm>
        </p:spPr>
        <p:txBody>
          <a:bodyPr/>
          <a:lstStyle/>
          <a:p>
            <a:pPr marL="346075" indent="-346075">
              <a:spcBef>
                <a:spcPts val="600"/>
              </a:spcBef>
              <a:spcAft>
                <a:spcPts val="6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MIGS Definition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Clr>
                <a:srgbClr val="62BB46"/>
              </a:buClr>
              <a:buNone/>
            </a:pPr>
            <a:endParaRPr lang="en-US" sz="2400" dirty="0"/>
          </a:p>
          <a:p>
            <a:pPr marL="1033463" lvl="1" indent="-346075">
              <a:spcBef>
                <a:spcPts val="0"/>
              </a:spcBef>
            </a:pPr>
            <a:r>
              <a:rPr lang="en-US" sz="2400" i="1" dirty="0"/>
              <a:t>Ab </a:t>
            </a:r>
            <a:r>
              <a:rPr lang="en-US" sz="2400" i="1" dirty="0" err="1"/>
              <a:t>interno</a:t>
            </a:r>
            <a:endParaRPr lang="en-US" sz="2400" i="1" dirty="0"/>
          </a:p>
          <a:p>
            <a:pPr marL="1033463" lvl="1" indent="-346075">
              <a:spcBef>
                <a:spcPts val="0"/>
              </a:spcBef>
            </a:pPr>
            <a:r>
              <a:rPr lang="en-US" sz="2400" dirty="0"/>
              <a:t>Minimally traumatic, tissue sparing</a:t>
            </a:r>
          </a:p>
          <a:p>
            <a:pPr marL="1033463" lvl="1" indent="-346075">
              <a:spcBef>
                <a:spcPts val="0"/>
              </a:spcBef>
            </a:pPr>
            <a:r>
              <a:rPr lang="en-US" sz="2400" dirty="0"/>
              <a:t>Proven efficacy</a:t>
            </a:r>
          </a:p>
          <a:p>
            <a:pPr marL="1033463" lvl="1" indent="-346075">
              <a:spcBef>
                <a:spcPts val="0"/>
              </a:spcBef>
            </a:pPr>
            <a:r>
              <a:rPr lang="en-US" sz="2400" dirty="0"/>
              <a:t>Extremely high safety profile</a:t>
            </a:r>
          </a:p>
          <a:p>
            <a:pPr marL="1033463" lvl="1" indent="-346075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Rapid recovery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1440910"/>
            <a:ext cx="3210968" cy="2765167"/>
          </a:xfrm>
          <a:prstGeom prst="rect">
            <a:avLst/>
          </a:prstGeom>
          <a:effectLst>
            <a:outerShdw blurRad="1905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5615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520D3-931B-447B-9AF2-B60D2D6DC5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1600" y="274638"/>
            <a:ext cx="6515100" cy="993775"/>
          </a:xfrm>
        </p:spPr>
        <p:txBody>
          <a:bodyPr/>
          <a:lstStyle/>
          <a:p>
            <a:pPr algn="ctr"/>
            <a:r>
              <a:rPr lang="en-US" dirty="0"/>
              <a:t>So Many to Choose From!!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51A8B-84C6-4F11-A83F-B8591E6A29F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71600" y="1200150"/>
            <a:ext cx="6515100" cy="366871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iStent</a:t>
            </a:r>
            <a:r>
              <a:rPr lang="en-US" dirty="0"/>
              <a:t> inject, </a:t>
            </a:r>
            <a:r>
              <a:rPr lang="en-US" dirty="0" err="1"/>
              <a:t>iStent</a:t>
            </a:r>
            <a:endParaRPr lang="en-US" dirty="0"/>
          </a:p>
          <a:p>
            <a:r>
              <a:rPr lang="en-US" dirty="0"/>
              <a:t>Hydrus </a:t>
            </a:r>
          </a:p>
          <a:p>
            <a:r>
              <a:rPr lang="en-US" dirty="0"/>
              <a:t>Xen</a:t>
            </a:r>
          </a:p>
          <a:p>
            <a:r>
              <a:rPr lang="en-US" dirty="0" err="1"/>
              <a:t>Cypass</a:t>
            </a:r>
            <a:endParaRPr lang="en-US" dirty="0"/>
          </a:p>
          <a:p>
            <a:r>
              <a:rPr lang="en-US" dirty="0" err="1"/>
              <a:t>Endocyclophotocoagulation</a:t>
            </a:r>
            <a:r>
              <a:rPr lang="en-US" dirty="0"/>
              <a:t> (ECP)</a:t>
            </a:r>
          </a:p>
          <a:p>
            <a:r>
              <a:rPr lang="en-US" dirty="0" err="1"/>
              <a:t>Kahook</a:t>
            </a:r>
            <a:r>
              <a:rPr lang="en-US" dirty="0"/>
              <a:t> Dual Blade (KDB)</a:t>
            </a:r>
          </a:p>
          <a:p>
            <a:r>
              <a:rPr lang="en-US" dirty="0" err="1"/>
              <a:t>Goniotome</a:t>
            </a:r>
            <a:r>
              <a:rPr lang="en-US" dirty="0"/>
              <a:t>/</a:t>
            </a:r>
            <a:r>
              <a:rPr lang="en-US" dirty="0" err="1"/>
              <a:t>Trabectome</a:t>
            </a:r>
            <a:endParaRPr lang="en-US" dirty="0"/>
          </a:p>
          <a:p>
            <a:r>
              <a:rPr lang="en-US" dirty="0"/>
              <a:t>GATT </a:t>
            </a:r>
          </a:p>
          <a:p>
            <a:r>
              <a:rPr lang="en-US" dirty="0"/>
              <a:t>Omni Surgical System</a:t>
            </a:r>
          </a:p>
          <a:p>
            <a:r>
              <a:rPr lang="en-US" dirty="0"/>
              <a:t>Ab </a:t>
            </a:r>
            <a:r>
              <a:rPr lang="en-US" dirty="0" err="1"/>
              <a:t>interno</a:t>
            </a:r>
            <a:r>
              <a:rPr lang="en-US" dirty="0"/>
              <a:t> canaloplasty (</a:t>
            </a:r>
            <a:r>
              <a:rPr lang="en-US" dirty="0" err="1"/>
              <a:t>ABiC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81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B73710-4C61-4EB8-8A34-D03AF855683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8519"/>
          <a:stretch/>
        </p:blipFill>
        <p:spPr>
          <a:xfrm>
            <a:off x="0" y="0"/>
            <a:ext cx="9143999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36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101122"/>
            <a:ext cx="7886700" cy="994172"/>
          </a:xfrm>
        </p:spPr>
        <p:txBody>
          <a:bodyPr/>
          <a:lstStyle/>
          <a:p>
            <a:r>
              <a:rPr lang="en-US" dirty="0"/>
              <a:t>MIGS Technologies</a:t>
            </a:r>
            <a:endParaRPr lang="en-US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080" y="893050"/>
            <a:ext cx="5789060" cy="3888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78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MIGS Treatment Algorithm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44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112" y="13907"/>
            <a:ext cx="7886700" cy="994172"/>
          </a:xfrm>
        </p:spPr>
        <p:txBody>
          <a:bodyPr/>
          <a:lstStyle/>
          <a:p>
            <a:r>
              <a:rPr lang="en-US" dirty="0"/>
              <a:t>Areas of Aqueous Outflow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725373"/>
              </p:ext>
            </p:extLst>
          </p:nvPr>
        </p:nvGraphicFramePr>
        <p:xfrm>
          <a:off x="4240425" y="1902765"/>
          <a:ext cx="4473937" cy="1198467"/>
        </p:xfrm>
        <a:graphic>
          <a:graphicData uri="http://schemas.openxmlformats.org/drawingml/2006/table">
            <a:tbl>
              <a:tblPr firstRow="1" bandRow="1">
                <a:effectLst>
                  <a:outerShdw blurRad="1905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54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9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3774">
                <a:tc>
                  <a:txBody>
                    <a:bodyPr/>
                    <a:lstStyle/>
                    <a:p>
                      <a:pPr algn="l"/>
                      <a:r>
                        <a:rPr lang="en-US" sz="1400" cap="non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Outflow Pathway</a:t>
                      </a:r>
                    </a:p>
                  </a:txBody>
                  <a:tcPr marL="109728" marR="109728" marT="41148" marB="4114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5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cap="none" baseline="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Disease State</a:t>
                      </a:r>
                    </a:p>
                  </a:txBody>
                  <a:tcPr marL="109728" marR="109728" marT="41148" marB="41148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9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93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Trabecular Meshwork</a:t>
                      </a:r>
                    </a:p>
                  </a:txBody>
                  <a:tcPr marL="109728" marR="109728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Mild-to-Moderate</a:t>
                      </a:r>
                    </a:p>
                  </a:txBody>
                  <a:tcPr marL="109728" marR="109728" marT="41148" marB="4114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937">
                <a:tc>
                  <a:txBody>
                    <a:bodyPr/>
                    <a:lstStyle/>
                    <a:p>
                      <a:r>
                        <a:rPr lang="en-US" sz="1400" b="1" baseline="0" dirty="0" err="1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Suprachoroidal</a:t>
                      </a:r>
                      <a:r>
                        <a:rPr lang="en-US" sz="1400" b="1" baseline="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 Space</a:t>
                      </a:r>
                      <a:endParaRPr lang="en-US" sz="1400" b="1" dirty="0">
                        <a:solidFill>
                          <a:srgbClr val="58595B"/>
                        </a:solidFill>
                        <a:latin typeface="Arial" panose="020B0604020202020204" pitchFamily="34" charset="0"/>
                        <a:ea typeface="Tahom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L="109728" marR="109728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Progressive</a:t>
                      </a:r>
                    </a:p>
                  </a:txBody>
                  <a:tcPr marL="109728" marR="109728" marT="41148" marB="4114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937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Subconjunctival Space</a:t>
                      </a:r>
                    </a:p>
                  </a:txBody>
                  <a:tcPr marL="109728" marR="109728" marT="41148" marB="4114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58595B"/>
                          </a:solidFill>
                          <a:latin typeface="Arial" panose="020B0604020202020204" pitchFamily="34" charset="0"/>
                          <a:ea typeface="Tahoma" panose="020B0604030504040204" pitchFamily="34" charset="0"/>
                          <a:cs typeface="Arial" panose="020B0604020202020204" pitchFamily="34" charset="0"/>
                        </a:rPr>
                        <a:t>Refractory</a:t>
                      </a:r>
                    </a:p>
                  </a:txBody>
                  <a:tcPr marL="109728" marR="109728" marT="41148" marB="41148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Content Placeholder 4"/>
          <p:cNvSpPr txBox="1">
            <a:spLocks/>
          </p:cNvSpPr>
          <p:nvPr/>
        </p:nvSpPr>
        <p:spPr>
          <a:xfrm>
            <a:off x="4645134" y="2470402"/>
            <a:ext cx="5287369" cy="694361"/>
          </a:xfrm>
          <a:prstGeom prst="rect">
            <a:avLst/>
          </a:prstGeom>
        </p:spPr>
        <p:txBody>
          <a:bodyPr vert="horz" lIns="91440" tIns="108855" rIns="217709" bIns="108855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rgbClr val="0099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010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8595B"/>
              </a:buClr>
              <a:buFont typeface="Arial Narrow" panose="020B0606020202030204" pitchFamily="34" charset="0"/>
              <a:buChar char="–"/>
              <a:defRPr sz="14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60020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8595B"/>
              </a:buClr>
              <a:buFont typeface="Arial" panose="020B0604020202020204" pitchFamily="34" charset="0"/>
              <a:buChar char="–"/>
              <a:defRPr sz="12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929157"/>
            <a:ext cx="4177949" cy="3831158"/>
            <a:chOff x="407339" y="1882760"/>
            <a:chExt cx="6471443" cy="4972998"/>
          </a:xfrm>
        </p:grpSpPr>
        <p:grpSp>
          <p:nvGrpSpPr>
            <p:cNvPr id="11" name="Group 10"/>
            <p:cNvGrpSpPr/>
            <p:nvPr/>
          </p:nvGrpSpPr>
          <p:grpSpPr>
            <a:xfrm>
              <a:off x="407339" y="1882760"/>
              <a:ext cx="6471443" cy="4902504"/>
              <a:chOff x="348879" y="1597397"/>
              <a:chExt cx="5667451" cy="438776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865"/>
              <a:stretch/>
            </p:blipFill>
            <p:spPr>
              <a:xfrm>
                <a:off x="348879" y="1597397"/>
                <a:ext cx="5667451" cy="4387768"/>
              </a:xfrm>
              <a:prstGeom prst="rect">
                <a:avLst/>
              </a:prstGeom>
            </p:spPr>
          </p:pic>
          <p:sp>
            <p:nvSpPr>
              <p:cNvPr id="17" name="Oval 16"/>
              <p:cNvSpPr/>
              <p:nvPr/>
            </p:nvSpPr>
            <p:spPr>
              <a:xfrm>
                <a:off x="2678868" y="3070980"/>
                <a:ext cx="365760" cy="365760"/>
              </a:xfrm>
              <a:prstGeom prst="ellipse">
                <a:avLst/>
              </a:prstGeom>
              <a:solidFill>
                <a:srgbClr val="0099D5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2313108" y="3607108"/>
                <a:ext cx="365760" cy="365760"/>
              </a:xfrm>
              <a:prstGeom prst="ellipse">
                <a:avLst/>
              </a:prstGeom>
              <a:solidFill>
                <a:srgbClr val="0099D5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886919" y="3195882"/>
                <a:ext cx="365760" cy="365760"/>
              </a:xfrm>
              <a:prstGeom prst="ellipse">
                <a:avLst/>
              </a:prstGeom>
              <a:solidFill>
                <a:srgbClr val="0099D5"/>
              </a:solidFill>
              <a:ln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4216400" y="6184874"/>
              <a:ext cx="508001" cy="3196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latin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14367" y="6536153"/>
              <a:ext cx="508001" cy="3196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latin typeface="Tahoma" panose="020B060403050404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719566" y="3578560"/>
              <a:ext cx="508001" cy="31960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1000" dirty="0">
                <a:latin typeface="Tahoma" panose="020B060403050404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52709" y="3554005"/>
              <a:ext cx="456281" cy="27965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sz="800" dirty="0">
                <a:latin typeface="Tahoma" panose="020B0604030504040204" pitchFamily="34" charset="0"/>
              </a:endParaRPr>
            </a:p>
          </p:txBody>
        </p:sp>
      </p:grpSp>
      <p:sp>
        <p:nvSpPr>
          <p:cNvPr id="21" name="Rounded Rectangle 20"/>
          <p:cNvSpPr/>
          <p:nvPr/>
        </p:nvSpPr>
        <p:spPr>
          <a:xfrm>
            <a:off x="4240424" y="3339135"/>
            <a:ext cx="4470055" cy="1150557"/>
          </a:xfrm>
          <a:prstGeom prst="roundRect">
            <a:avLst>
              <a:gd name="adj" fmla="val 9878"/>
            </a:avLst>
          </a:prstGeom>
          <a:solidFill>
            <a:srgbClr val="0099D5"/>
          </a:solidFill>
          <a:ln w="12700">
            <a:solidFill>
              <a:schemeClr val="tx2"/>
            </a:solidFill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016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Benefit-to-risk ratio is the ultimate criterion in determining MIGS treatment algorithm</a:t>
            </a:r>
          </a:p>
        </p:txBody>
      </p:sp>
      <p:sp>
        <p:nvSpPr>
          <p:cNvPr id="20" name="Content Placeholder 4"/>
          <p:cNvSpPr txBox="1">
            <a:spLocks/>
          </p:cNvSpPr>
          <p:nvPr/>
        </p:nvSpPr>
        <p:spPr>
          <a:xfrm>
            <a:off x="3988896" y="1492355"/>
            <a:ext cx="5146430" cy="558413"/>
          </a:xfrm>
          <a:prstGeom prst="rect">
            <a:avLst/>
          </a:prstGeom>
        </p:spPr>
        <p:txBody>
          <a:bodyPr vert="horz" lIns="0" tIns="108855" rIns="0" bIns="108855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b="0" kern="1200">
                <a:solidFill>
                  <a:srgbClr val="0099D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80010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8595B"/>
              </a:buClr>
              <a:buFont typeface="Arial Narrow" panose="020B0606020202030204" pitchFamily="34" charset="0"/>
              <a:buChar char="–"/>
              <a:defRPr sz="14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20015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  <a:defRPr sz="12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600200" indent="-17145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58595B"/>
              </a:buClr>
              <a:buFont typeface="Arial" panose="020B0604020202020204" pitchFamily="34" charset="0"/>
              <a:buChar char="–"/>
              <a:defRPr sz="1200" kern="120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rgbClr val="58595B"/>
                </a:solidFill>
              </a:rPr>
              <a:t>MIGS devices can be used to restore outflow through:</a:t>
            </a:r>
          </a:p>
        </p:txBody>
      </p:sp>
      <p:sp>
        <p:nvSpPr>
          <p:cNvPr id="22" name="Oval 21"/>
          <p:cNvSpPr/>
          <p:nvPr/>
        </p:nvSpPr>
        <p:spPr>
          <a:xfrm>
            <a:off x="3930590" y="2178273"/>
            <a:ext cx="269632" cy="314834"/>
          </a:xfrm>
          <a:prstGeom prst="ellipse">
            <a:avLst/>
          </a:prstGeom>
          <a:solidFill>
            <a:srgbClr val="0099D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3930590" y="2501998"/>
            <a:ext cx="269632" cy="314834"/>
          </a:xfrm>
          <a:prstGeom prst="ellipse">
            <a:avLst/>
          </a:prstGeom>
          <a:solidFill>
            <a:srgbClr val="0099D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24"/>
          <p:cNvSpPr/>
          <p:nvPr/>
        </p:nvSpPr>
        <p:spPr>
          <a:xfrm>
            <a:off x="3933230" y="2816469"/>
            <a:ext cx="269632" cy="314834"/>
          </a:xfrm>
          <a:prstGeom prst="ellipse">
            <a:avLst/>
          </a:prstGeom>
          <a:solidFill>
            <a:srgbClr val="0099D5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1285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54" y="-39039"/>
            <a:ext cx="8229600" cy="741983"/>
          </a:xfrm>
        </p:spPr>
        <p:txBody>
          <a:bodyPr/>
          <a:lstStyle/>
          <a:p>
            <a:pPr algn="l"/>
            <a:r>
              <a:rPr lang="en-US" sz="2250" dirty="0"/>
              <a:t>Considerations for Treating Mild-to-Moderate OAG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507868" y="1644509"/>
            <a:ext cx="1920240" cy="2719529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274320" rIns="9144" rtlCol="0" anchor="t" anchorCtr="0"/>
          <a:lstStyle/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Ideal post-treatment target pressures of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≤ 15 mm Hg with               ≤ 1 medication</a:t>
            </a:r>
          </a:p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≥ 20% IOP reduction from preoperative baseline</a:t>
            </a:r>
          </a:p>
        </p:txBody>
      </p:sp>
      <p:sp>
        <p:nvSpPr>
          <p:cNvPr id="26" name="Plus 25"/>
          <p:cNvSpPr/>
          <p:nvPr/>
        </p:nvSpPr>
        <p:spPr>
          <a:xfrm>
            <a:off x="2246829" y="1318792"/>
            <a:ext cx="239250" cy="238420"/>
          </a:xfrm>
          <a:prstGeom prst="mathPlus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Tahom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04800" y="1644509"/>
            <a:ext cx="1920240" cy="2719529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274320" rIns="9144" rtlCol="0" anchor="t" anchorCtr="0"/>
          <a:lstStyle/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First do no harm </a:t>
            </a:r>
          </a:p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Minimal intraoperative, short- and long-term postoperative sequelae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10936" y="1644509"/>
            <a:ext cx="1920240" cy="2719529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274320" rIns="9144" rtlCol="0" anchor="t" anchorCtr="0"/>
          <a:lstStyle/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Consistent, sustained IOP reduction over multiple years</a:t>
            </a:r>
          </a:p>
        </p:txBody>
      </p:sp>
      <p:sp>
        <p:nvSpPr>
          <p:cNvPr id="32" name="Plus 31"/>
          <p:cNvSpPr/>
          <p:nvPr/>
        </p:nvSpPr>
        <p:spPr>
          <a:xfrm>
            <a:off x="4449897" y="1318792"/>
            <a:ext cx="239250" cy="238420"/>
          </a:xfrm>
          <a:prstGeom prst="mathPlus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Tahoma" panose="020B0604030504040204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914005" y="1644509"/>
            <a:ext cx="1920240" cy="2719529"/>
          </a:xfrm>
          <a:prstGeom prst="rect">
            <a:avLst/>
          </a:prstGeom>
          <a:solidFill>
            <a:schemeClr val="bg1"/>
          </a:solidFill>
          <a:ln w="12700">
            <a:noFill/>
            <a:prstDash val="sysDash"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274320" rIns="9144" rtlCol="0" anchor="t" anchorCtr="0"/>
          <a:lstStyle/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Enhances practice offering </a:t>
            </a:r>
          </a:p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</a:rPr>
              <a:t>Minimal disruption related to post-surgical sequelae, visual rehabilitation or administrative burdens  </a:t>
            </a:r>
          </a:p>
          <a:p>
            <a:pPr marL="214313" indent="-214313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4800" y="1083196"/>
            <a:ext cx="1920240" cy="709612"/>
          </a:xfrm>
          <a:prstGeom prst="roundRect">
            <a:avLst>
              <a:gd name="adj" fmla="val 12589"/>
            </a:avLst>
          </a:prstGeom>
          <a:solidFill>
            <a:srgbClr val="0099D5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2507868" y="1083196"/>
            <a:ext cx="1920240" cy="709612"/>
          </a:xfrm>
          <a:prstGeom prst="roundRect">
            <a:avLst>
              <a:gd name="adj" fmla="val 13405"/>
            </a:avLst>
          </a:prstGeom>
          <a:solidFill>
            <a:srgbClr val="0099D5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Efficacy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710936" y="1083196"/>
            <a:ext cx="1920240" cy="709612"/>
          </a:xfrm>
          <a:prstGeom prst="roundRect">
            <a:avLst>
              <a:gd name="adj" fmla="val 12343"/>
            </a:avLst>
          </a:prstGeom>
          <a:solidFill>
            <a:srgbClr val="0099D5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Predictability/</a:t>
            </a:r>
            <a:b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Patency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914005" y="1083196"/>
            <a:ext cx="1920240" cy="709612"/>
          </a:xfrm>
          <a:prstGeom prst="roundRect">
            <a:avLst>
              <a:gd name="adj" fmla="val 13405"/>
            </a:avLst>
          </a:prstGeom>
          <a:solidFill>
            <a:srgbClr val="0099D5"/>
          </a:solidFill>
          <a:ln>
            <a:noFill/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</a:t>
            </a:r>
            <a:b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</a:p>
        </p:txBody>
      </p:sp>
      <p:sp>
        <p:nvSpPr>
          <p:cNvPr id="35" name="Plus 34"/>
          <p:cNvSpPr/>
          <p:nvPr/>
        </p:nvSpPr>
        <p:spPr>
          <a:xfrm>
            <a:off x="6652965" y="1318792"/>
            <a:ext cx="239250" cy="238420"/>
          </a:xfrm>
          <a:prstGeom prst="mathPlus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 dirty="0">
              <a:latin typeface="Tahoma" panose="020B060403050404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B6C0D95-6496-40C3-812C-A6BAB42ACBC6}"/>
                  </a:ext>
                </a:extLst>
              </p14:cNvPr>
              <p14:cNvContentPartPr/>
              <p14:nvPr/>
            </p14:nvContentPartPr>
            <p14:xfrm>
              <a:off x="3135920" y="4741027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xmlns="" id="{EB6C0D95-6496-40C3-812C-A6BAB42ACBC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26920" y="4687387"/>
                <a:ext cx="18000" cy="10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E0AAA985-69C4-4612-B3B3-3B20BD2E0F0C}"/>
              </a:ext>
            </a:extLst>
          </p:cNvPr>
          <p:cNvGrpSpPr/>
          <p:nvPr/>
        </p:nvGrpSpPr>
        <p:grpSpPr>
          <a:xfrm>
            <a:off x="2729480" y="4571827"/>
            <a:ext cx="360" cy="360"/>
            <a:chOff x="2729480" y="4571827"/>
            <a:chExt cx="360" cy="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F779ADA-1909-4729-A675-A2F914892AD1}"/>
                    </a:ext>
                  </a:extLst>
                </p14:cNvPr>
                <p14:cNvContentPartPr/>
                <p14:nvPr/>
              </p14:nvContentPartPr>
              <p14:xfrm>
                <a:off x="2729480" y="4571827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xmlns="" id="{4F779ADA-1909-4729-A675-A2F914892AD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20480" y="451782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2590C08-3101-4031-AC6A-06C181ABB45C}"/>
                    </a:ext>
                  </a:extLst>
                </p14:cNvPr>
                <p14:cNvContentPartPr/>
                <p14:nvPr/>
              </p14:nvContentPartPr>
              <p14:xfrm>
                <a:off x="2729480" y="4571827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xmlns="" id="{F2590C08-3101-4031-AC6A-06C181ABB45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720480" y="4517827"/>
                  <a:ext cx="18000" cy="10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202606B-EED4-41D6-B5A3-8F909372B1EA}"/>
                  </a:ext>
                </a:extLst>
              </p14:cNvPr>
              <p14:cNvContentPartPr/>
              <p14:nvPr/>
            </p14:nvContentPartPr>
            <p14:xfrm>
              <a:off x="2864840" y="4768387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xmlns="" id="{E202606B-EED4-41D6-B5A3-8F909372B1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55840" y="4714387"/>
                <a:ext cx="18000" cy="10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37970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7565" y="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MIGS:  Mild-to-Moderate Disease Intervention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908372" y="902362"/>
            <a:ext cx="3327256" cy="401901"/>
          </a:xfrm>
          <a:prstGeom prst="roundRect">
            <a:avLst/>
          </a:prstGeom>
          <a:solidFill>
            <a:srgbClr val="0099D5"/>
          </a:solidFill>
          <a:ln w="12700">
            <a:solidFill>
              <a:schemeClr val="tx2"/>
            </a:solidFill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800"/>
              </a:spcBef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</a:rPr>
              <a:t>Trabecular Bypass First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5799" y="1463675"/>
            <a:ext cx="7772402" cy="800132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12700">
            <a:solidFill>
              <a:srgbClr val="0099D5"/>
            </a:solidFill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indent="-173038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Designed to restore and maintain natural physiological outflow</a:t>
            </a:r>
          </a:p>
          <a:p>
            <a:pPr marL="685800" lvl="2" indent="-173038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 to 75% of resistance to outflow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85799" y="2343150"/>
            <a:ext cx="7772402" cy="717582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12700">
            <a:solidFill>
              <a:srgbClr val="0099D5"/>
            </a:solidFill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indent="-173038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Overall safety profile consistent with cataract surgery alone</a:t>
            </a:r>
          </a:p>
          <a:p>
            <a:pPr marL="685800" lvl="2" indent="-173038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</a:pPr>
            <a:r>
              <a:rPr lang="en-US" sz="1900" dirty="0" err="1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Episcleral</a:t>
            </a:r>
            <a:r>
              <a:rPr lang="en-US" sz="1900" dirty="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venous back pressure of 8-11 mm Hg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5799" y="3159045"/>
            <a:ext cx="7772400" cy="548640"/>
          </a:xfrm>
          <a:prstGeom prst="roundRect">
            <a:avLst>
              <a:gd name="adj" fmla="val 12005"/>
            </a:avLst>
          </a:prstGeom>
          <a:solidFill>
            <a:schemeClr val="bg1"/>
          </a:solidFill>
          <a:ln w="12700">
            <a:solidFill>
              <a:srgbClr val="0099D5"/>
            </a:solidFill>
          </a:ln>
          <a:effectLst>
            <a:outerShdw blurRad="127000" dist="254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88900" h="254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lvl="1" indent="-173038">
              <a:lnSpc>
                <a:spcPct val="90000"/>
              </a:lnSpc>
              <a:spcBef>
                <a:spcPts val="1200"/>
              </a:spcBef>
              <a:buClr>
                <a:srgbClr val="D5A619"/>
              </a:buCl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58595B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Maintaining the natural pathway avoids atrophy of Schlemm’s canal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85799" y="3802203"/>
            <a:ext cx="7772400" cy="750747"/>
            <a:chOff x="685800" y="3801087"/>
            <a:chExt cx="7772400" cy="750747"/>
          </a:xfrm>
        </p:grpSpPr>
        <p:sp>
          <p:nvSpPr>
            <p:cNvPr id="10" name="Rounded Rectangle 9"/>
            <p:cNvSpPr/>
            <p:nvPr/>
          </p:nvSpPr>
          <p:spPr>
            <a:xfrm>
              <a:off x="685800" y="3801087"/>
              <a:ext cx="7772400" cy="750747"/>
            </a:xfrm>
            <a:prstGeom prst="roundRect">
              <a:avLst>
                <a:gd name="adj" fmla="val 12005"/>
              </a:avLst>
            </a:prstGeom>
            <a:solidFill>
              <a:schemeClr val="bg1"/>
            </a:solidFill>
            <a:ln w="12700">
              <a:solidFill>
                <a:srgbClr val="0099D5"/>
              </a:solidFill>
            </a:ln>
            <a:effectLst>
              <a:outerShdw blurRad="127000" dist="254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28600" lvl="1" indent="-173038">
                <a:lnSpc>
                  <a:spcPct val="90000"/>
                </a:lnSpc>
                <a:spcBef>
                  <a:spcPts val="1200"/>
                </a:spcBef>
                <a:buClr>
                  <a:srgbClr val="D5A619"/>
                </a:buClr>
                <a:buFont typeface="Arial" panose="020B0604020202020204" pitchFamily="34" charset="0"/>
                <a:buChar char="•"/>
              </a:pPr>
              <a:r>
                <a:rPr lang="en-US" sz="1900" dirty="0">
                  <a:solidFill>
                    <a:srgbClr val="58595B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Foundational therapy     preferred safety-to-benefit option for mild-to-moderate intervention</a:t>
              </a:r>
            </a:p>
          </p:txBody>
        </p:sp>
        <p:sp>
          <p:nvSpPr>
            <p:cNvPr id="5" name="Right Arrow 4"/>
            <p:cNvSpPr/>
            <p:nvPr/>
          </p:nvSpPr>
          <p:spPr>
            <a:xfrm>
              <a:off x="3385374" y="3970077"/>
              <a:ext cx="188464" cy="176149"/>
            </a:xfrm>
            <a:prstGeom prst="rightArrow">
              <a:avLst/>
            </a:prstGeom>
            <a:solidFill>
              <a:srgbClr val="0099D5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88900" h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58595B"/>
                </a:solidFill>
                <a:latin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1940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6" y="0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/>
              <a:t>Diagnostic Testing for a MIGS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8202"/>
            <a:ext cx="5791202" cy="4114800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/>
                </a:solidFill>
              </a:rPr>
              <a:t>Manifest refraction and brightness acuity testing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sz="1400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sz="1400" dirty="0"/>
          </a:p>
          <a:p>
            <a:pPr marL="457200" lvl="1" indent="0">
              <a:spcBef>
                <a:spcPts val="400"/>
              </a:spcBef>
              <a:spcAft>
                <a:spcPts val="400"/>
              </a:spcAft>
              <a:buNone/>
            </a:pPr>
            <a:endParaRPr lang="en-US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2400" dirty="0"/>
          </a:p>
          <a:p>
            <a:pPr marL="342900" indent="-342900">
              <a:spcBef>
                <a:spcPts val="400"/>
              </a:spcBef>
              <a:spcAft>
                <a:spcPts val="400"/>
              </a:spcAft>
            </a:pPr>
            <a:endParaRPr lang="en-US" sz="2400" dirty="0"/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231747-6802-4AC7-91CB-8F69D0C8CFAD}"/>
              </a:ext>
            </a:extLst>
          </p:cNvPr>
          <p:cNvSpPr txBox="1">
            <a:spLocks/>
          </p:cNvSpPr>
          <p:nvPr/>
        </p:nvSpPr>
        <p:spPr>
          <a:xfrm>
            <a:off x="457200" y="1123950"/>
            <a:ext cx="6096000" cy="4114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u="none" strike="noStrike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17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/>
                </a:solidFill>
              </a:rPr>
              <a:t>Careful slit lamp examination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Document existence of any secondary </a:t>
            </a:r>
            <a:r>
              <a:rPr lang="en-US" sz="1400" dirty="0" err="1"/>
              <a:t>glaucomas</a:t>
            </a:r>
            <a:r>
              <a:rPr lang="en-US" sz="1400" dirty="0"/>
              <a:t> such as </a:t>
            </a:r>
            <a:r>
              <a:rPr lang="en-US" sz="1400" dirty="0" err="1"/>
              <a:t>pseudoexfoliation</a:t>
            </a:r>
            <a:r>
              <a:rPr lang="en-US" sz="1400" dirty="0"/>
              <a:t> syndrome and pigment dispersion syndrome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sz="1400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endParaRPr lang="en-US" sz="1400" dirty="0"/>
          </a:p>
          <a:p>
            <a:pPr marL="457200" lvl="1" indent="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2400" dirty="0"/>
          </a:p>
          <a:p>
            <a:pPr marL="342900" indent="-342900">
              <a:spcBef>
                <a:spcPts val="400"/>
              </a:spcBef>
              <a:spcAft>
                <a:spcPts val="400"/>
              </a:spcAft>
            </a:pPr>
            <a:endParaRPr lang="en-US" sz="2400" dirty="0"/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403FA8-BCFA-4E89-8A0C-7D74D866846C}"/>
              </a:ext>
            </a:extLst>
          </p:cNvPr>
          <p:cNvSpPr txBox="1">
            <a:spLocks/>
          </p:cNvSpPr>
          <p:nvPr/>
        </p:nvSpPr>
        <p:spPr>
          <a:xfrm>
            <a:off x="457201" y="2038350"/>
            <a:ext cx="7620000" cy="294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u="none" strike="noStrike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17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rgbClr val="089247"/>
                </a:solidFill>
              </a:rPr>
              <a:t>Glaucoma workup</a:t>
            </a:r>
          </a:p>
          <a:p>
            <a:pPr lvl="1">
              <a:spcBef>
                <a:spcPts val="400"/>
              </a:spcBef>
              <a:spcAft>
                <a:spcPts val="200"/>
              </a:spcAft>
            </a:pPr>
            <a:r>
              <a:rPr lang="en-US" sz="1400" dirty="0"/>
              <a:t>Visual field (determining factor!)</a:t>
            </a:r>
          </a:p>
          <a:p>
            <a:pPr lvl="1">
              <a:spcBef>
                <a:spcPts val="400"/>
              </a:spcBef>
              <a:spcAft>
                <a:spcPts val="200"/>
              </a:spcAft>
            </a:pPr>
            <a:r>
              <a:rPr lang="en-US" sz="1400" dirty="0"/>
              <a:t>Optic nerve head OCT</a:t>
            </a:r>
          </a:p>
          <a:p>
            <a:pPr lvl="1">
              <a:spcBef>
                <a:spcPts val="400"/>
              </a:spcBef>
              <a:spcAft>
                <a:spcPts val="200"/>
              </a:spcAft>
            </a:pPr>
            <a:r>
              <a:rPr lang="en-US" sz="1400" dirty="0" err="1"/>
              <a:t>Pachymetry</a:t>
            </a:r>
            <a:endParaRPr lang="en-US" sz="1400" dirty="0"/>
          </a:p>
          <a:p>
            <a:pPr lvl="1">
              <a:spcBef>
                <a:spcPts val="400"/>
              </a:spcBef>
              <a:spcAft>
                <a:spcPts val="200"/>
              </a:spcAft>
            </a:pPr>
            <a:r>
              <a:rPr lang="en-US" sz="1400" dirty="0"/>
              <a:t>IOP</a:t>
            </a:r>
          </a:p>
          <a:p>
            <a:pPr marL="685800" lvl="2" indent="-230188">
              <a:spcBef>
                <a:spcPts val="400"/>
              </a:spcBef>
              <a:spcAft>
                <a:spcPts val="2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Gonioscopy – evaluating for synechia, iris processes, narrow anatomical angles, angle recession or any other abnormalities of the angle structure that may interfere with placement of device</a:t>
            </a:r>
            <a:endParaRPr lang="en-US" sz="1400" i="1" dirty="0"/>
          </a:p>
          <a:p>
            <a:pPr marL="685800" lvl="2" indent="-230188">
              <a:spcBef>
                <a:spcPts val="400"/>
              </a:spcBef>
              <a:spcAft>
                <a:spcPts val="2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Dilated fundus examination – rule out moderate/severe retinal pathology</a:t>
            </a:r>
          </a:p>
          <a:p>
            <a:pPr marL="685800" lvl="2" indent="-230188">
              <a:spcBef>
                <a:spcPts val="400"/>
              </a:spcBef>
              <a:spcAft>
                <a:spcPts val="2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Optic nerve head evaluation</a:t>
            </a:r>
          </a:p>
          <a:p>
            <a:pPr marL="457200" lvl="1" indent="0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endParaRPr lang="en-US" dirty="0"/>
          </a:p>
          <a:p>
            <a:pPr>
              <a:spcBef>
                <a:spcPts val="400"/>
              </a:spcBef>
              <a:spcAft>
                <a:spcPts val="400"/>
              </a:spcAft>
            </a:pPr>
            <a:endParaRPr lang="en-US" sz="2400" dirty="0"/>
          </a:p>
          <a:p>
            <a:pPr marL="342900" indent="-342900">
              <a:spcBef>
                <a:spcPts val="400"/>
              </a:spcBef>
              <a:spcAft>
                <a:spcPts val="400"/>
              </a:spcAft>
            </a:pPr>
            <a:endParaRPr lang="en-US" sz="2400" dirty="0"/>
          </a:p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12ECE87-B0AA-49F8-8039-77EFF4E00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04950"/>
            <a:ext cx="1831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239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1455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Glaucoma Prevalence and Patient Need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3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32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2447" y="0"/>
            <a:ext cx="7886700" cy="994172"/>
          </a:xfrm>
        </p:spPr>
        <p:txBody>
          <a:bodyPr/>
          <a:lstStyle/>
          <a:p>
            <a:r>
              <a:rPr lang="en-US" dirty="0"/>
              <a:t>Co-Management Considerations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00150"/>
            <a:ext cx="8382000" cy="3886199"/>
          </a:xfr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Establish medical necessity for cataract and glaucoma surgery 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Accurately document all preoperative evaluations or diagnostic tests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Obtain patient consent to co-management</a:t>
            </a:r>
          </a:p>
          <a:p>
            <a:pPr marL="1030288" lvl="1" indent="-342900">
              <a:spcBef>
                <a:spcPts val="400"/>
              </a:spcBef>
              <a:spcAft>
                <a:spcPts val="400"/>
              </a:spcAft>
              <a:buClr>
                <a:srgbClr val="58595B"/>
              </a:buClr>
              <a:buFont typeface="Arial" panose="020B0604020202020204" pitchFamily="34" charset="0"/>
              <a:buChar char="–"/>
            </a:pPr>
            <a:r>
              <a:rPr lang="en-US" sz="1600" dirty="0"/>
              <a:t>Clearly explain and document patient logistics</a:t>
            </a:r>
          </a:p>
          <a:p>
            <a:pPr marL="1030288" lvl="1" indent="-342900">
              <a:spcBef>
                <a:spcPts val="400"/>
              </a:spcBef>
              <a:spcAft>
                <a:spcPts val="400"/>
              </a:spcAft>
              <a:buClr>
                <a:srgbClr val="58595B"/>
              </a:buClr>
              <a:buFont typeface="Arial" panose="020B0604020202020204" pitchFamily="34" charset="0"/>
              <a:buChar char="–"/>
            </a:pPr>
            <a:r>
              <a:rPr lang="en-US" sz="1600" dirty="0"/>
              <a:t>Financial arrangement disclosures</a:t>
            </a:r>
          </a:p>
          <a:p>
            <a:pPr marL="1030288" lvl="1" indent="-342900">
              <a:spcBef>
                <a:spcPts val="400"/>
              </a:spcBef>
              <a:spcAft>
                <a:spcPts val="400"/>
              </a:spcAft>
              <a:buClr>
                <a:srgbClr val="58595B"/>
              </a:buClr>
              <a:buFont typeface="Arial" panose="020B0604020202020204" pitchFamily="34" charset="0"/>
              <a:buChar char="–"/>
            </a:pPr>
            <a:r>
              <a:rPr lang="en-US" sz="1600" dirty="0"/>
              <a:t>Consent to share information between surgeon and postop care provider</a:t>
            </a:r>
          </a:p>
          <a:p>
            <a:pPr marL="1030288" lvl="1" indent="-342900">
              <a:spcBef>
                <a:spcPts val="400"/>
              </a:spcBef>
              <a:spcAft>
                <a:spcPts val="400"/>
              </a:spcAft>
              <a:buClr>
                <a:srgbClr val="58595B"/>
              </a:buClr>
              <a:buFont typeface="Arial" panose="020B0604020202020204" pitchFamily="34" charset="0"/>
              <a:buChar char="–"/>
            </a:pPr>
            <a:r>
              <a:rPr lang="en-US" sz="1600" dirty="0"/>
              <a:t>Provisions if complications occur</a:t>
            </a:r>
          </a:p>
          <a:p>
            <a:pPr marL="1030288" lvl="1" indent="-342900">
              <a:spcBef>
                <a:spcPts val="400"/>
              </a:spcBef>
              <a:spcAft>
                <a:spcPts val="400"/>
              </a:spcAft>
              <a:buClr>
                <a:srgbClr val="58595B"/>
              </a:buClr>
              <a:buFont typeface="Arial" panose="020B0604020202020204" pitchFamily="34" charset="0"/>
              <a:buChar char="–"/>
            </a:pPr>
            <a:r>
              <a:rPr lang="en-US" sz="1600" dirty="0"/>
              <a:t>Signatures (patient, surgeon, co-managing doctor)</a:t>
            </a:r>
          </a:p>
          <a:p>
            <a:pPr marL="1085850" lvl="1" indent="-342900">
              <a:spcBef>
                <a:spcPts val="600"/>
              </a:spcBef>
              <a:spcAft>
                <a:spcPts val="600"/>
              </a:spcAft>
              <a:buClr>
                <a:schemeClr val="accent2"/>
              </a:buClr>
            </a:pPr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13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D98334-E165-412F-9365-06D466F253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431"/>
          <a:stretch/>
        </p:blipFill>
        <p:spPr>
          <a:xfrm>
            <a:off x="76200" y="-247650"/>
            <a:ext cx="7010400" cy="182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659451-FA29-42DD-B883-BA5D00795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516"/>
          <a:stretch/>
        </p:blipFill>
        <p:spPr>
          <a:xfrm>
            <a:off x="990600" y="1962150"/>
            <a:ext cx="7848600" cy="438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45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BE65B-3F3A-462A-94D6-5CA2D1820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00"/>
          <a:stretch/>
        </p:blipFill>
        <p:spPr>
          <a:xfrm>
            <a:off x="0" y="0"/>
            <a:ext cx="9143999" cy="50863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DC79006-D9A9-4DF7-B77E-4BB6C6819547}"/>
              </a:ext>
            </a:extLst>
          </p:cNvPr>
          <p:cNvSpPr/>
          <p:nvPr/>
        </p:nvSpPr>
        <p:spPr>
          <a:xfrm flipH="1" flipV="1">
            <a:off x="4397188" y="2038350"/>
            <a:ext cx="152400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E8F84477-E348-4F42-9BB0-C39AB3E402DB}"/>
              </a:ext>
            </a:extLst>
          </p:cNvPr>
          <p:cNvSpPr/>
          <p:nvPr/>
        </p:nvSpPr>
        <p:spPr>
          <a:xfrm>
            <a:off x="7416052" y="1149724"/>
            <a:ext cx="267955" cy="154058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9A7DB8-2269-4C8B-81A0-39BB19B92959}"/>
              </a:ext>
            </a:extLst>
          </p:cNvPr>
          <p:cNvSpPr/>
          <p:nvPr/>
        </p:nvSpPr>
        <p:spPr>
          <a:xfrm>
            <a:off x="8077200" y="2266950"/>
            <a:ext cx="76200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CDE634-B5F5-4870-8AC8-F8C10DD3FB10}"/>
              </a:ext>
            </a:extLst>
          </p:cNvPr>
          <p:cNvSpPr/>
          <p:nvPr/>
        </p:nvSpPr>
        <p:spPr>
          <a:xfrm>
            <a:off x="4876800" y="2876550"/>
            <a:ext cx="152400" cy="1524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D26ACCE-C6A2-4A34-AE12-E34F07DA9208}"/>
              </a:ext>
            </a:extLst>
          </p:cNvPr>
          <p:cNvSpPr/>
          <p:nvPr/>
        </p:nvSpPr>
        <p:spPr>
          <a:xfrm>
            <a:off x="4626774" y="3333750"/>
            <a:ext cx="292608" cy="179832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id="{4382869F-E774-481C-B480-9495DA117C0F}"/>
              </a:ext>
            </a:extLst>
          </p:cNvPr>
          <p:cNvSpPr/>
          <p:nvPr/>
        </p:nvSpPr>
        <p:spPr>
          <a:xfrm>
            <a:off x="3505200" y="3562350"/>
            <a:ext cx="426720" cy="454152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3551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6481D2-BC72-4C19-9ECA-DEC86A0789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9"/>
          <a:stretch/>
        </p:blipFill>
        <p:spPr>
          <a:xfrm>
            <a:off x="304800" y="-1"/>
            <a:ext cx="8305800" cy="508635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94AC8A8D-0FB6-4AFF-A82F-2CF7F7432230}"/>
              </a:ext>
            </a:extLst>
          </p:cNvPr>
          <p:cNvSpPr/>
          <p:nvPr/>
        </p:nvSpPr>
        <p:spPr>
          <a:xfrm>
            <a:off x="6858000" y="1123950"/>
            <a:ext cx="256032" cy="445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EFE0CA76-FD42-4378-939D-C39808D2A4C0}"/>
              </a:ext>
            </a:extLst>
          </p:cNvPr>
          <p:cNvSpPr/>
          <p:nvPr/>
        </p:nvSpPr>
        <p:spPr>
          <a:xfrm>
            <a:off x="2514600" y="2647950"/>
            <a:ext cx="368808" cy="1036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Up-Down 5">
            <a:extLst>
              <a:ext uri="{FF2B5EF4-FFF2-40B4-BE49-F238E27FC236}">
                <a16:creationId xmlns:a16="http://schemas.microsoft.com/office/drawing/2014/main" id="{0B82DB7E-81DF-4B84-9F32-4B508419F565}"/>
              </a:ext>
            </a:extLst>
          </p:cNvPr>
          <p:cNvSpPr/>
          <p:nvPr/>
        </p:nvSpPr>
        <p:spPr>
          <a:xfrm>
            <a:off x="1524000" y="4400550"/>
            <a:ext cx="76200" cy="304800"/>
          </a:xfrm>
          <a:prstGeom prst="upDownArrow">
            <a:avLst>
              <a:gd name="adj1" fmla="val 72433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976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C5F5B-BC34-4C03-9767-2D852FBA32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9"/>
          <a:stretch/>
        </p:blipFill>
        <p:spPr>
          <a:xfrm>
            <a:off x="445367" y="-10509"/>
            <a:ext cx="8001000" cy="5119271"/>
          </a:xfrm>
          <a:prstGeom prst="rect">
            <a:avLst/>
          </a:prstGeom>
        </p:spPr>
      </p:pic>
      <p:sp>
        <p:nvSpPr>
          <p:cNvPr id="3" name="Arrow: Curved Left 2">
            <a:extLst>
              <a:ext uri="{FF2B5EF4-FFF2-40B4-BE49-F238E27FC236}">
                <a16:creationId xmlns:a16="http://schemas.microsoft.com/office/drawing/2014/main" id="{8176728B-6CBB-42E0-9D63-93EC70A6E65A}"/>
              </a:ext>
            </a:extLst>
          </p:cNvPr>
          <p:cNvSpPr/>
          <p:nvPr/>
        </p:nvSpPr>
        <p:spPr>
          <a:xfrm>
            <a:off x="5257800" y="1200150"/>
            <a:ext cx="533400" cy="5334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7E9705C6-FDE7-48BA-972F-DFA586A00A74}"/>
              </a:ext>
            </a:extLst>
          </p:cNvPr>
          <p:cNvSpPr/>
          <p:nvPr/>
        </p:nvSpPr>
        <p:spPr>
          <a:xfrm>
            <a:off x="3276600" y="4540624"/>
            <a:ext cx="381000" cy="304800"/>
          </a:xfrm>
          <a:prstGeom prst="curved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6790C2-CC1B-421D-81D0-2CB1E8606B18}"/>
              </a:ext>
            </a:extLst>
          </p:cNvPr>
          <p:cNvSpPr/>
          <p:nvPr/>
        </p:nvSpPr>
        <p:spPr>
          <a:xfrm>
            <a:off x="7696200" y="4540624"/>
            <a:ext cx="152400" cy="1669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4882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D0892C-416F-46C7-89CD-CD08FF103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9"/>
          <a:stretch/>
        </p:blipFill>
        <p:spPr>
          <a:xfrm>
            <a:off x="591158" y="0"/>
            <a:ext cx="7943241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10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9C88ED-987D-4CE5-88F5-B432E9EDFA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9823"/>
          <a:stretch/>
        </p:blipFill>
        <p:spPr>
          <a:xfrm>
            <a:off x="457200" y="57150"/>
            <a:ext cx="8229599" cy="5029200"/>
          </a:xfrm>
          <a:prstGeom prst="rect">
            <a:avLst/>
          </a:prstGeom>
        </p:spPr>
      </p:pic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EFE2D107-17C5-4192-84E9-9B6ABC916260}"/>
              </a:ext>
            </a:extLst>
          </p:cNvPr>
          <p:cNvSpPr/>
          <p:nvPr/>
        </p:nvSpPr>
        <p:spPr>
          <a:xfrm>
            <a:off x="5410200" y="1581150"/>
            <a:ext cx="76200" cy="152400"/>
          </a:xfrm>
          <a:prstGeom prst="round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42AE014D-4BC4-4B14-862D-C3E73D3A97E7}"/>
              </a:ext>
            </a:extLst>
          </p:cNvPr>
          <p:cNvSpPr/>
          <p:nvPr/>
        </p:nvSpPr>
        <p:spPr>
          <a:xfrm>
            <a:off x="5448300" y="2479862"/>
            <a:ext cx="152400" cy="106456"/>
          </a:xfrm>
          <a:prstGeom prst="round1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261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2EB3D9-E2D9-4ED1-A529-35926FBE01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310788" y="133350"/>
            <a:ext cx="856019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469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33EF37-361B-4603-A05B-074F47FC97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889"/>
          <a:stretch/>
        </p:blipFill>
        <p:spPr>
          <a:xfrm>
            <a:off x="266926" y="0"/>
            <a:ext cx="8343674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434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D2683B-994F-4B90-A7DA-1E079BD292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66418" y="0"/>
            <a:ext cx="8696582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533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3C09CF-17ED-4C5B-94B0-D1AEFB97B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BA1F6C-D772-40AE-82DA-029B7DE4E2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789" b="7789"/>
          <a:stretch/>
        </p:blipFill>
        <p:spPr>
          <a:xfrm>
            <a:off x="0" y="-40005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55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E56CCB-E73B-4B45-8E6B-A9DEC0AD0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81"/>
          <a:stretch/>
        </p:blipFill>
        <p:spPr>
          <a:xfrm>
            <a:off x="109634" y="0"/>
            <a:ext cx="86533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94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0BC608-AA16-451E-B2E6-60D4396B7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186678" y="0"/>
            <a:ext cx="8728722" cy="520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74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6CA69-D997-460F-9DFC-5D9B509B5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About </a:t>
            </a:r>
            <a:r>
              <a:rPr lang="en-US" dirty="0" err="1"/>
              <a:t>Cypass</a:t>
            </a:r>
            <a:r>
              <a:rPr lang="en-US" dirty="0"/>
              <a:t>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E2710F-3126-4083-8F16-78C86A9E6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047750"/>
            <a:ext cx="6248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3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E4FE73-2F8D-4129-B5A2-85A1C348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7F1EF-BF5E-45F2-A777-15942507C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115"/>
            <a:ext cx="9144000" cy="515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559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143458-9B14-463F-8AB4-7C752DAF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DA2621-0068-4086-85B2-91A2EFE5D2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86"/>
          <a:stretch/>
        </p:blipFill>
        <p:spPr>
          <a:xfrm>
            <a:off x="0" y="-19847"/>
            <a:ext cx="9144000" cy="5060954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26D0318E-7023-45FA-8728-9F3748039C18}"/>
              </a:ext>
            </a:extLst>
          </p:cNvPr>
          <p:cNvSpPr/>
          <p:nvPr/>
        </p:nvSpPr>
        <p:spPr>
          <a:xfrm>
            <a:off x="6400800" y="209550"/>
            <a:ext cx="212329" cy="6096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2506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BA09C1-8206-4A18-B32C-E38EDAC2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F963A1-C647-4D5A-B25D-3A1DD7F6B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1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6B4AEB7D-83FC-408E-952D-7AEC1F62DF4C}"/>
              </a:ext>
            </a:extLst>
          </p:cNvPr>
          <p:cNvSpPr/>
          <p:nvPr/>
        </p:nvSpPr>
        <p:spPr>
          <a:xfrm>
            <a:off x="6705600" y="133350"/>
            <a:ext cx="228600" cy="273845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7204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2B490D-8C4E-4F7E-A53A-4E2D2C1FE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46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2EE8F-E9E3-41A6-8D7B-ABAC88F8B6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48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90143-33C9-4D05-A99C-9D0B066CE07E}"/>
              </a:ext>
            </a:extLst>
          </p:cNvPr>
          <p:cNvSpPr txBox="1"/>
          <p:nvPr/>
        </p:nvSpPr>
        <p:spPr>
          <a:xfrm>
            <a:off x="4419600" y="1047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403127D-892B-4D45-98AA-69AB5E19EC3D}"/>
              </a:ext>
            </a:extLst>
          </p:cNvPr>
          <p:cNvSpPr/>
          <p:nvPr/>
        </p:nvSpPr>
        <p:spPr>
          <a:xfrm>
            <a:off x="6781800" y="102393"/>
            <a:ext cx="228600" cy="306160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190C8C-4A04-4EC8-9759-3FA08E955F95}"/>
              </a:ext>
            </a:extLst>
          </p:cNvPr>
          <p:cNvSpPr/>
          <p:nvPr/>
        </p:nvSpPr>
        <p:spPr>
          <a:xfrm>
            <a:off x="6592587" y="1028700"/>
            <a:ext cx="184731" cy="169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708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F78580-607D-4A3B-8489-EFC102F14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EE003-07D9-408E-9C9C-72E571C987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445"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E0CBDBEC-5691-4E5C-AB05-4CDB1175B457}"/>
              </a:ext>
            </a:extLst>
          </p:cNvPr>
          <p:cNvSpPr/>
          <p:nvPr/>
        </p:nvSpPr>
        <p:spPr>
          <a:xfrm>
            <a:off x="6276975" y="65414"/>
            <a:ext cx="361950" cy="327913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586BAE1-0D0C-4866-980C-717D613686BB}"/>
              </a:ext>
            </a:extLst>
          </p:cNvPr>
          <p:cNvSpPr/>
          <p:nvPr/>
        </p:nvSpPr>
        <p:spPr>
          <a:xfrm>
            <a:off x="6781800" y="1123950"/>
            <a:ext cx="368808" cy="273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73C0D180-F9CA-4D9B-876D-4C9A42867BC3}"/>
              </a:ext>
            </a:extLst>
          </p:cNvPr>
          <p:cNvSpPr/>
          <p:nvPr/>
        </p:nvSpPr>
        <p:spPr>
          <a:xfrm>
            <a:off x="1738884" y="1139428"/>
            <a:ext cx="368808" cy="258366"/>
          </a:xfrm>
          <a:prstGeom prst="leftArrow">
            <a:avLst>
              <a:gd name="adj1" fmla="val 50000"/>
              <a:gd name="adj2" fmla="val 549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56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D4CFA3-28C5-4350-8342-C368E4F4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3CD020-2F33-4591-A592-1C44FE3825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22"/>
          <a:stretch/>
        </p:blipFill>
        <p:spPr>
          <a:xfrm>
            <a:off x="0" y="4712"/>
            <a:ext cx="9144000" cy="513878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48600" y="209550"/>
            <a:ext cx="152400" cy="3572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5800" y="209549"/>
            <a:ext cx="228600" cy="357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4141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98C208-DB71-4092-9C2C-4EF116756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49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287187-55E3-4AEB-A34B-5B97ED290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037"/>
          <a:stretch/>
        </p:blipFill>
        <p:spPr>
          <a:xfrm>
            <a:off x="0" y="1"/>
            <a:ext cx="9144000" cy="4781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E20F7B-58F3-49C1-9340-7480094B9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431" y="793441"/>
            <a:ext cx="6074569" cy="4350058"/>
          </a:xfrm>
          <a:prstGeom prst="rect">
            <a:avLst/>
          </a:prstGeom>
          <a:ln>
            <a:solidFill>
              <a:srgbClr val="58595B"/>
            </a:solidFill>
          </a:ln>
        </p:spPr>
      </p:pic>
    </p:spTree>
    <p:extLst>
      <p:ext uri="{BB962C8B-B14F-4D97-AF65-F5344CB8AC3E}">
        <p14:creationId xmlns:p14="http://schemas.microsoft.com/office/powerpoint/2010/main" val="3540434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04BDB-2989-46A8-83E5-FEF5F977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BCC9E1-0CB8-4A20-B821-8D14B0137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9785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768" y="2647950"/>
            <a:ext cx="7886700" cy="994172"/>
          </a:xfrm>
        </p:spPr>
        <p:txBody>
          <a:bodyPr>
            <a:normAutofit/>
          </a:bodyPr>
          <a:lstStyle/>
          <a:p>
            <a:r>
              <a:rPr lang="en-US" sz="4000" dirty="0"/>
              <a:t>MIGS and iStent Inject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50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914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414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871" y="8843"/>
            <a:ext cx="7886700" cy="994172"/>
          </a:xfrm>
        </p:spPr>
        <p:txBody>
          <a:bodyPr>
            <a:noAutofit/>
          </a:bodyPr>
          <a:lstStyle/>
          <a:p>
            <a:r>
              <a:rPr lang="en-US" dirty="0"/>
              <a:t>The </a:t>
            </a:r>
            <a:r>
              <a:rPr lang="en-US" dirty="0" err="1"/>
              <a:t>iStent</a:t>
            </a:r>
            <a:r>
              <a:rPr lang="en-US" dirty="0"/>
              <a:t> </a:t>
            </a:r>
            <a:r>
              <a:rPr lang="en-US" i="1" dirty="0"/>
              <a:t>inject</a:t>
            </a:r>
            <a:r>
              <a:rPr lang="en-US" dirty="0"/>
              <a:t> Trabecular Micro-bypass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276350"/>
            <a:ext cx="4572000" cy="3581400"/>
          </a:xfrm>
        </p:spPr>
        <p:txBody>
          <a:bodyPr>
            <a:noAutofit/>
          </a:bodyPr>
          <a:lstStyle/>
          <a:p>
            <a:pPr marL="346075" indent="-346075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FDA approved therapy for the treatment of elevated IOP in adult patients with mild-to-moderate primary open-angle glaucoma in conjunction with cataract surgery</a:t>
            </a:r>
          </a:p>
          <a:p>
            <a:pPr marL="346075" indent="-346075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dirty="0"/>
              <a:t>The first available </a:t>
            </a:r>
            <a:r>
              <a:rPr lang="en-US" i="1" dirty="0"/>
              <a:t>ab </a:t>
            </a:r>
            <a:r>
              <a:rPr lang="en-US" i="1" dirty="0" err="1"/>
              <a:t>interno</a:t>
            </a:r>
            <a:r>
              <a:rPr lang="en-US" dirty="0"/>
              <a:t>, micro-bypass system designed to restore natural physiological outflow </a:t>
            </a:r>
            <a:r>
              <a:rPr lang="en-US" b="1" dirty="0"/>
              <a:t>through</a:t>
            </a:r>
            <a:r>
              <a:rPr lang="en-US" dirty="0"/>
              <a:t> </a:t>
            </a:r>
            <a:r>
              <a:rPr lang="en-US" b="1" dirty="0"/>
              <a:t>two openings </a:t>
            </a:r>
            <a:r>
              <a:rPr lang="en-US" dirty="0"/>
              <a:t>through the trabecular meshwork</a:t>
            </a:r>
          </a:p>
          <a:p>
            <a:pPr marL="346075" indent="-346075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/>
              <a:t>Excellent safety </a:t>
            </a:r>
            <a:r>
              <a:rPr lang="en-US" dirty="0"/>
              <a:t>profile similar to that of cataract alone </a:t>
            </a:r>
          </a:p>
        </p:txBody>
      </p:sp>
      <p:pic>
        <p:nvPicPr>
          <p:cNvPr id="7" name="Picture 6" descr="GLKOS-17150 iStent inject Referring OD PPT elements.png">
            <a:extLst>
              <a:ext uri="{FF2B5EF4-FFF2-40B4-BE49-F238E27FC236}">
                <a16:creationId xmlns:a16="http://schemas.microsoft.com/office/drawing/2014/main" id="{206544A4-5DB4-4B0D-B43B-B0B16D446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16786"/>
            <a:ext cx="2389632" cy="1938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800784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dirty="0">
                <a:solidFill>
                  <a:schemeClr val="accent1"/>
                </a:solidFill>
              </a:rPr>
              <a:t>For patients with cataracts and glaucoma, iStent </a:t>
            </a:r>
            <a:r>
              <a:rPr lang="en-US" i="1" dirty="0">
                <a:solidFill>
                  <a:schemeClr val="accent1"/>
                </a:solidFill>
              </a:rPr>
              <a:t>injec</a:t>
            </a:r>
            <a:r>
              <a:rPr lang="en-US" dirty="0">
                <a:solidFill>
                  <a:schemeClr val="accent1"/>
                </a:solidFill>
              </a:rPr>
              <a:t>t is:</a:t>
            </a:r>
          </a:p>
        </p:txBody>
      </p:sp>
    </p:spTree>
    <p:extLst>
      <p:ext uri="{BB962C8B-B14F-4D97-AF65-F5344CB8AC3E}">
        <p14:creationId xmlns:p14="http://schemas.microsoft.com/office/powerpoint/2010/main" val="26909524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336"/>
            <a:ext cx="7886700" cy="994172"/>
          </a:xfrm>
        </p:spPr>
        <p:txBody>
          <a:bodyPr/>
          <a:lstStyle/>
          <a:p>
            <a:r>
              <a:rPr lang="en-US" dirty="0" err="1"/>
              <a:t>iStent</a:t>
            </a:r>
            <a:r>
              <a:rPr lang="en-US" dirty="0"/>
              <a:t> </a:t>
            </a:r>
            <a:r>
              <a:rPr lang="en-US" i="1" dirty="0"/>
              <a:t>inject</a:t>
            </a:r>
            <a:r>
              <a:rPr lang="en-US" dirty="0"/>
              <a:t> Attributes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4876800" cy="3429000"/>
          </a:xfrm>
        </p:spPr>
        <p:txBody>
          <a:bodyPr>
            <a:normAutofit lnSpcReduction="10000"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Creates two patent bypasses through the trabecular meshwork to restore natural outflow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Effectively reduces IOP</a:t>
            </a:r>
            <a:endParaRPr lang="en-US" baseline="30000" dirty="0">
              <a:solidFill>
                <a:srgbClr val="58595B"/>
              </a:solidFill>
            </a:endParaRP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Optimizes aqueous outflow through the natural physiologic pathway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Can reduce or eliminate the need for glaucoma medications (at discretion of             eye care professional)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Excellent overall safety profile similar to cataract surgery alone</a:t>
            </a:r>
            <a:endParaRPr lang="en-US" dirty="0"/>
          </a:p>
        </p:txBody>
      </p:sp>
      <p:pic>
        <p:nvPicPr>
          <p:cNvPr id="6" name="Picture 5" descr="GLKOS-17150 iStent inject Referring OD PPT elements4.png">
            <a:extLst>
              <a:ext uri="{FF2B5EF4-FFF2-40B4-BE49-F238E27FC236}">
                <a16:creationId xmlns:a16="http://schemas.microsoft.com/office/drawing/2014/main" id="{39A58D16-7879-4171-BC38-A6669012F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910" y="1370670"/>
            <a:ext cx="3109768" cy="2344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492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Preoperative Considerations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9897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0994" y="0"/>
            <a:ext cx="7886700" cy="994172"/>
          </a:xfrm>
        </p:spPr>
        <p:txBody>
          <a:bodyPr/>
          <a:lstStyle/>
          <a:p>
            <a:r>
              <a:rPr lang="en-US" dirty="0"/>
              <a:t>Who is an </a:t>
            </a:r>
            <a:r>
              <a:rPr lang="en-US" dirty="0" err="1"/>
              <a:t>iStent</a:t>
            </a:r>
            <a:r>
              <a:rPr lang="en-US" dirty="0"/>
              <a:t> </a:t>
            </a:r>
            <a:r>
              <a:rPr lang="en-US" i="1" dirty="0"/>
              <a:t>inject</a:t>
            </a:r>
            <a:r>
              <a:rPr lang="en-US" dirty="0"/>
              <a:t> Candidate?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49094" y="1047750"/>
            <a:ext cx="7848600" cy="3733800"/>
          </a:xfr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Patients undergoing cataract surgery with mild-to-moderate                primary open-angle glaucoma (what about OHT?)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Cataract surgery patients who could benefit from better control of their IOP, which may allow for their medications to be reduced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Patients wanting to decrease risk of IOP fluctuations associated with medication compliance or who are non-adherent to prescribed regimens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Patients looking to avoid the risks of more invasive procedures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rgbClr val="62BB46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Patients challenged in paying for medications or who cannot                tolerate medications or have experienced negative side effects                       of glaucoma medications</a:t>
            </a:r>
          </a:p>
        </p:txBody>
      </p:sp>
    </p:spTree>
    <p:extLst>
      <p:ext uri="{BB962C8B-B14F-4D97-AF65-F5344CB8AC3E}">
        <p14:creationId xmlns:p14="http://schemas.microsoft.com/office/powerpoint/2010/main" val="12968577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Surgical Procedure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iStent Inject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55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533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900" y="-25723"/>
            <a:ext cx="7886700" cy="994172"/>
          </a:xfrm>
        </p:spPr>
        <p:txBody>
          <a:bodyPr/>
          <a:lstStyle/>
          <a:p>
            <a:r>
              <a:rPr lang="en-US" dirty="0" err="1"/>
              <a:t>iStent</a:t>
            </a:r>
            <a:r>
              <a:rPr lang="en-US" dirty="0"/>
              <a:t> </a:t>
            </a:r>
            <a:r>
              <a:rPr lang="en-US" i="1" dirty="0"/>
              <a:t>inject</a:t>
            </a:r>
            <a:r>
              <a:rPr lang="en-US" dirty="0"/>
              <a:t> Surgical Procedure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047750"/>
            <a:ext cx="4114800" cy="3657599"/>
          </a:xfrm>
        </p:spPr>
        <p:txBody>
          <a:bodyPr>
            <a:noAutofit/>
          </a:bodyPr>
          <a:lstStyle/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Placed in the eye during                cataract surgery 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The procedure is straightforward, </a:t>
            </a:r>
            <a:r>
              <a:rPr lang="en-US" dirty="0" err="1">
                <a:solidFill>
                  <a:srgbClr val="58595B"/>
                </a:solidFill>
              </a:rPr>
              <a:t>astigmatically</a:t>
            </a:r>
            <a:r>
              <a:rPr lang="en-US" dirty="0"/>
              <a:t>-neutral,</a:t>
            </a:r>
            <a:r>
              <a:rPr lang="en-US" dirty="0">
                <a:solidFill>
                  <a:srgbClr val="58595B"/>
                </a:solidFill>
              </a:rPr>
              <a:t> and minimally traumatic to the eye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58595B"/>
                </a:solidFill>
              </a:rPr>
              <a:t>iStent</a:t>
            </a:r>
            <a:r>
              <a:rPr lang="en-US" dirty="0">
                <a:solidFill>
                  <a:srgbClr val="58595B"/>
                </a:solidFill>
              </a:rPr>
              <a:t> </a:t>
            </a:r>
            <a:r>
              <a:rPr lang="en-US" i="1" dirty="0">
                <a:solidFill>
                  <a:srgbClr val="58595B"/>
                </a:solidFill>
              </a:rPr>
              <a:t>inject</a:t>
            </a:r>
            <a:r>
              <a:rPr lang="en-US" dirty="0">
                <a:solidFill>
                  <a:srgbClr val="58595B"/>
                </a:solidFill>
              </a:rPr>
              <a:t> has an overall safety </a:t>
            </a:r>
            <a:br>
              <a:rPr lang="en-US" dirty="0">
                <a:solidFill>
                  <a:srgbClr val="58595B"/>
                </a:solidFill>
              </a:rPr>
            </a:br>
            <a:r>
              <a:rPr lang="en-US" dirty="0">
                <a:solidFill>
                  <a:srgbClr val="58595B"/>
                </a:solidFill>
              </a:rPr>
              <a:t>profile similar to cataract surgery</a:t>
            </a:r>
          </a:p>
          <a:p>
            <a:pPr marL="342900" indent="-34290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8595B"/>
                </a:solidFill>
              </a:rPr>
              <a:t>Reduces the risk of hypotony            by utilizing the natural episcleral venous pressure</a:t>
            </a:r>
            <a:endParaRPr lang="en-US" dirty="0"/>
          </a:p>
        </p:txBody>
      </p:sp>
      <p:pic>
        <p:nvPicPr>
          <p:cNvPr id="3" name="Picture 2" descr="GLKOS-17150 iStent inject Referring OD PPT elem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802992"/>
            <a:ext cx="3657600" cy="180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21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10741F-C2F5-4A73-8760-92E84C246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04" y="-31276"/>
            <a:ext cx="7886700" cy="994172"/>
          </a:xfrm>
        </p:spPr>
        <p:txBody>
          <a:bodyPr/>
          <a:lstStyle/>
          <a:p>
            <a:r>
              <a:rPr lang="en-US" dirty="0" err="1"/>
              <a:t>iStent</a:t>
            </a:r>
            <a:r>
              <a:rPr lang="en-US" dirty="0"/>
              <a:t> </a:t>
            </a:r>
            <a:r>
              <a:rPr lang="en-US" i="1" dirty="0"/>
              <a:t>inject</a:t>
            </a:r>
            <a:r>
              <a:rPr lang="en-US" dirty="0"/>
              <a:t> Post-Op Images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F2CD1-A39E-44DB-BDCD-479799874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345738" y="1370013"/>
            <a:ext cx="4452524" cy="326231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98458-3A9A-45A7-BF19-3694E4D14E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r="30646" b="21947"/>
          <a:stretch/>
        </p:blipFill>
        <p:spPr>
          <a:xfrm>
            <a:off x="6517751" y="1198441"/>
            <a:ext cx="2169049" cy="30886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739781-030B-4FAC-A89C-E5E5526DD3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1100"/>
          <a:stretch/>
        </p:blipFill>
        <p:spPr>
          <a:xfrm>
            <a:off x="457200" y="1200150"/>
            <a:ext cx="2833968" cy="3085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07EDA8-5DC6-4AEC-A1B6-E72018409416}"/>
              </a:ext>
            </a:extLst>
          </p:cNvPr>
          <p:cNvSpPr txBox="1"/>
          <p:nvPr/>
        </p:nvSpPr>
        <p:spPr>
          <a:xfrm>
            <a:off x="731184" y="4449403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Courtesy of Dr. Marc </a:t>
            </a:r>
            <a:r>
              <a:rPr lang="en-US" dirty="0" err="1"/>
              <a:t>Toteberg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BFC9C1-A81B-4136-BFF9-3525457C27F5}"/>
              </a:ext>
            </a:extLst>
          </p:cNvPr>
          <p:cNvSpPr txBox="1"/>
          <p:nvPr/>
        </p:nvSpPr>
        <p:spPr>
          <a:xfrm>
            <a:off x="4960618" y="4357070"/>
            <a:ext cx="236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2-year post-op</a:t>
            </a:r>
          </a:p>
          <a:p>
            <a:r>
              <a:rPr lang="en-US" dirty="0"/>
              <a:t>Courtesy of Dr. George Reiss</a:t>
            </a:r>
          </a:p>
        </p:txBody>
      </p:sp>
    </p:spTree>
    <p:extLst>
      <p:ext uri="{BB962C8B-B14F-4D97-AF65-F5344CB8AC3E}">
        <p14:creationId xmlns:p14="http://schemas.microsoft.com/office/powerpoint/2010/main" val="1147320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2263378"/>
          </a:xfrm>
        </p:spPr>
        <p:txBody>
          <a:bodyPr/>
          <a:lstStyle/>
          <a:p>
            <a:r>
              <a:rPr lang="en-US" dirty="0"/>
              <a:t> Clinical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992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41A8B7-85AC-4812-A307-AC4840608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112" y="-12117"/>
            <a:ext cx="7886700" cy="994172"/>
          </a:xfrm>
        </p:spPr>
        <p:txBody>
          <a:bodyPr/>
          <a:lstStyle/>
          <a:p>
            <a:r>
              <a:rPr lang="en-US" sz="2000" dirty="0" err="1"/>
              <a:t>iStent</a:t>
            </a:r>
            <a:r>
              <a:rPr lang="en-US" sz="2000" dirty="0"/>
              <a:t> </a:t>
            </a:r>
            <a:r>
              <a:rPr lang="en-US" sz="2000" i="1" dirty="0"/>
              <a:t>inject</a:t>
            </a:r>
            <a:r>
              <a:rPr lang="en-US" sz="2000" dirty="0"/>
              <a:t> Pivotal Trial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D7109A-3205-4EA0-9640-D16780B66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7022"/>
            <a:ext cx="4724400" cy="2375806"/>
          </a:xfrm>
        </p:spPr>
        <p:txBody>
          <a:bodyPr/>
          <a:lstStyle/>
          <a:p>
            <a:r>
              <a:rPr lang="en-US" sz="2000" dirty="0">
                <a:solidFill>
                  <a:srgbClr val="149346"/>
                </a:solidFill>
              </a:rPr>
              <a:t>Study Design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Prospective, multicenter, 3:1 randomized controlled trial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iStent </a:t>
            </a:r>
            <a:r>
              <a:rPr lang="en-US" sz="1600" i="1" dirty="0"/>
              <a:t>inject</a:t>
            </a:r>
            <a:r>
              <a:rPr lang="en-US" sz="1600" dirty="0"/>
              <a:t> + phaco vs. phaco alone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Follow-up through 24 months, with baseline and annual washouts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505 total subjects randomized </a:t>
            </a:r>
          </a:p>
          <a:p>
            <a:pPr marL="285750" indent="-285750"/>
            <a:endParaRPr lang="en-US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A9DA99F-9414-44C5-9290-3D603F0C7348}"/>
              </a:ext>
            </a:extLst>
          </p:cNvPr>
          <p:cNvGrpSpPr/>
          <p:nvPr/>
        </p:nvGrpSpPr>
        <p:grpSpPr>
          <a:xfrm>
            <a:off x="5327568" y="895350"/>
            <a:ext cx="3139440" cy="3547826"/>
            <a:chOff x="5654040" y="788670"/>
            <a:chExt cx="3139440" cy="354782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F01493B-F97A-45C5-A92E-043C7BC2B0F6}"/>
                </a:ext>
              </a:extLst>
            </p:cNvPr>
            <p:cNvSpPr/>
            <p:nvPr/>
          </p:nvSpPr>
          <p:spPr>
            <a:xfrm>
              <a:off x="5654040" y="788670"/>
              <a:ext cx="2011680" cy="20116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>
                  <a:solidFill>
                    <a:schemeClr val="bg1"/>
                  </a:solidFill>
                </a:rPr>
                <a:t>Study met all effectiveness endpoints</a:t>
              </a:r>
              <a:endParaRPr lang="en-US" sz="1500" baseline="30000" dirty="0">
                <a:solidFill>
                  <a:schemeClr val="bg1"/>
                </a:solidFill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93B959D-CF97-4744-A756-624F2C218C0A}"/>
                </a:ext>
              </a:extLst>
            </p:cNvPr>
            <p:cNvGrpSpPr/>
            <p:nvPr/>
          </p:nvGrpSpPr>
          <p:grpSpPr>
            <a:xfrm>
              <a:off x="6781800" y="2324816"/>
              <a:ext cx="2011680" cy="2011680"/>
              <a:chOff x="5410200" y="3181350"/>
              <a:chExt cx="2011680" cy="201168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7EBEE8E-FD47-4EBF-B3F6-FE33632B43BC}"/>
                  </a:ext>
                </a:extLst>
              </p:cNvPr>
              <p:cNvSpPr/>
              <p:nvPr/>
            </p:nvSpPr>
            <p:spPr>
              <a:xfrm>
                <a:off x="5410200" y="3181350"/>
                <a:ext cx="2011680" cy="201168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15F22B7-C903-4893-867A-E220CE598815}"/>
                  </a:ext>
                </a:extLst>
              </p:cNvPr>
              <p:cNvSpPr/>
              <p:nvPr/>
            </p:nvSpPr>
            <p:spPr>
              <a:xfrm>
                <a:off x="5410200" y="3794775"/>
                <a:ext cx="2011680" cy="784830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500" dirty="0">
                    <a:solidFill>
                      <a:schemeClr val="bg1"/>
                    </a:solidFill>
                  </a:rPr>
                  <a:t>High safety profile, similar to cataract surgery alone</a:t>
                </a:r>
              </a:p>
            </p:txBody>
          </p:sp>
        </p:grp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F843AC6-4457-40C8-AA02-8F21ADE5D22F}"/>
              </a:ext>
            </a:extLst>
          </p:cNvPr>
          <p:cNvSpPr txBox="1">
            <a:spLocks/>
          </p:cNvSpPr>
          <p:nvPr/>
        </p:nvSpPr>
        <p:spPr>
          <a:xfrm>
            <a:off x="457200" y="3222828"/>
            <a:ext cx="5257800" cy="13301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u="none" strike="noStrike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17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400"/>
              </a:spcBef>
              <a:spcAft>
                <a:spcPts val="400"/>
              </a:spcAft>
            </a:pPr>
            <a:r>
              <a:rPr lang="en-US" sz="2000" dirty="0">
                <a:solidFill>
                  <a:srgbClr val="149346"/>
                </a:solidFill>
              </a:rPr>
              <a:t>Efficacy Endpoints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Primary: ≥ 20% reduction in unmedicated DIOP</a:t>
            </a:r>
          </a:p>
          <a:p>
            <a:pPr marL="285750" indent="-285750">
              <a:spcBef>
                <a:spcPts val="400"/>
              </a:spcBef>
              <a:spcAft>
                <a:spcPts val="4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Secondary: Mean reduction in unmedicated DIOP</a:t>
            </a:r>
            <a:endParaRPr lang="en-US" sz="1600" dirty="0">
              <a:solidFill>
                <a:srgbClr val="149346"/>
              </a:solidFill>
            </a:endParaRPr>
          </a:p>
          <a:p>
            <a:pPr marL="285750" indent="-285750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7842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C89A7B-FFEB-4322-8CD6-D4E55DE5C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Get Involved?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CDDCCD-E248-4F07-9B56-FAB09BDE6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00149"/>
            <a:ext cx="7924800" cy="35671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Declining or at least neutral levels of Ophthalmologists</a:t>
            </a:r>
          </a:p>
          <a:p>
            <a:r>
              <a:rPr lang="en-US" dirty="0"/>
              <a:t>Patients will continue to turn to Optometrists for treatment of ocular disease</a:t>
            </a:r>
          </a:p>
          <a:p>
            <a:r>
              <a:rPr lang="en-US" dirty="0"/>
              <a:t>Much to be done as #2 cause of blindness in developed nations </a:t>
            </a:r>
          </a:p>
          <a:p>
            <a:r>
              <a:rPr lang="en-US" dirty="0"/>
              <a:t>40% of patients already have VF loss at time of diagnosis AND can have a huge impact on quality of life of patients (reduced mobility &amp; activity, increased depression)</a:t>
            </a:r>
          </a:p>
          <a:p>
            <a:r>
              <a:rPr lang="en-US" dirty="0"/>
              <a:t>10% of glaucoma patients will lose vision over time EVEN WITH TREATMENT</a:t>
            </a:r>
          </a:p>
          <a:p>
            <a:r>
              <a:rPr lang="en-US" dirty="0"/>
              <a:t>Optometrists are prescribing more ophthalmic medications (even though 20% write 80%)</a:t>
            </a:r>
          </a:p>
          <a:p>
            <a:r>
              <a:rPr lang="en-US" dirty="0"/>
              <a:t>In simple terms, there is the demand but we have to rise to the occasion to manage and treat it</a:t>
            </a:r>
          </a:p>
          <a:p>
            <a:r>
              <a:rPr lang="en-US" dirty="0"/>
              <a:t>Dangers include the rise of AI, data collection centers (remote monitoring) and apathy (scope expansion)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CA1469-5CB2-408B-B8F4-931907BE2E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4767263"/>
            <a:ext cx="2057400" cy="27463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99442"/>
      </p:ext>
    </p:extLst>
  </p:cSld>
  <p:clrMapOvr>
    <a:masterClrMapping/>
  </p:clrMapOvr>
  <p:transition>
    <p:wipe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5685C6F-A36B-412F-BAB8-F8FFAEEE2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661" y="170099"/>
            <a:ext cx="7886700" cy="738664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2800" dirty="0" err="1">
                <a:solidFill>
                  <a:srgbClr val="0E76BC"/>
                </a:solidFill>
              </a:rPr>
              <a:t>iStent</a:t>
            </a:r>
            <a:r>
              <a:rPr lang="en-US" sz="2800" dirty="0">
                <a:solidFill>
                  <a:srgbClr val="0E76BC"/>
                </a:solidFill>
              </a:rPr>
              <a:t> </a:t>
            </a:r>
            <a:r>
              <a:rPr lang="en-US" sz="2800" i="1" dirty="0">
                <a:solidFill>
                  <a:srgbClr val="0E76BC"/>
                </a:solidFill>
              </a:rPr>
              <a:t>inject</a:t>
            </a:r>
            <a:r>
              <a:rPr lang="en-US" sz="2800" dirty="0">
                <a:solidFill>
                  <a:srgbClr val="0E76BC"/>
                </a:solidFill>
              </a:rPr>
              <a:t> PIVOTAL TRIAL</a:t>
            </a:r>
            <a:br>
              <a:rPr lang="en-US" dirty="0"/>
            </a:br>
            <a:endParaRPr lang="en-US" sz="2000" baseline="30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BE2FA4-C5E7-4F7C-87A2-ABC2EAF211CF}"/>
              </a:ext>
            </a:extLst>
          </p:cNvPr>
          <p:cNvGrpSpPr/>
          <p:nvPr/>
        </p:nvGrpSpPr>
        <p:grpSpPr>
          <a:xfrm>
            <a:off x="1696373" y="798496"/>
            <a:ext cx="5751255" cy="3932376"/>
            <a:chOff x="1356126" y="798496"/>
            <a:chExt cx="5751255" cy="3932376"/>
          </a:xfrm>
        </p:grpSpPr>
        <p:sp>
          <p:nvSpPr>
            <p:cNvPr id="14" name="Title 2">
              <a:extLst>
                <a:ext uri="{FF2B5EF4-FFF2-40B4-BE49-F238E27FC236}">
                  <a16:creationId xmlns:a16="http://schemas.microsoft.com/office/drawing/2014/main" id="{55AFB516-105A-4CBD-8A34-3EF8D97146E0}"/>
                </a:ext>
              </a:extLst>
            </p:cNvPr>
            <p:cNvSpPr txBox="1">
              <a:spLocks/>
            </p:cNvSpPr>
            <p:nvPr/>
          </p:nvSpPr>
          <p:spPr>
            <a:xfrm>
              <a:off x="1356126" y="798496"/>
              <a:ext cx="2701638" cy="7883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lIns="109728" tIns="54864" rIns="109728" bIns="54864" rtlCol="0" anchor="ctr" anchorCtr="0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400" dirty="0">
                  <a:solidFill>
                    <a:srgbClr val="149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ENDPOINT:</a:t>
              </a:r>
            </a:p>
            <a:p>
              <a:pPr algn="ctr">
                <a:defRPr/>
              </a:pPr>
              <a:r>
                <a:rPr lang="en-US" sz="1400" dirty="0">
                  <a:solidFill>
                    <a:srgbClr val="149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≥ 20% Reduction in Unmedicated DIOP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C3C45E9-D4A0-4CA1-892D-15E1F7DB3A14}"/>
                </a:ext>
              </a:extLst>
            </p:cNvPr>
            <p:cNvSpPr/>
            <p:nvPr/>
          </p:nvSpPr>
          <p:spPr>
            <a:xfrm>
              <a:off x="4748881" y="823354"/>
              <a:ext cx="2358500" cy="7386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vert="horz" lIns="109728" tIns="54864" rIns="109728" bIns="54864" rtlCol="0" anchor="ctr" anchorCtr="0">
              <a:no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400" dirty="0">
                  <a:solidFill>
                    <a:srgbClr val="149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SECONDARY ENDPOINT:</a:t>
              </a:r>
            </a:p>
            <a:p>
              <a:pPr algn="ctr">
                <a:spcBef>
                  <a:spcPct val="0"/>
                </a:spcBef>
              </a:pPr>
              <a:r>
                <a:rPr lang="en-US" sz="1400" dirty="0">
                  <a:solidFill>
                    <a:srgbClr val="149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Mean Unmedicated </a:t>
              </a:r>
            </a:p>
            <a:p>
              <a:pPr algn="ctr">
                <a:spcBef>
                  <a:spcPct val="0"/>
                </a:spcBef>
              </a:pPr>
              <a:r>
                <a:rPr lang="en-US" sz="1400" dirty="0">
                  <a:solidFill>
                    <a:srgbClr val="14934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DIOP Reduction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D19FFFD5-29D5-4976-B374-75051E1FD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54" b="14647"/>
            <a:stretch/>
          </p:blipFill>
          <p:spPr>
            <a:xfrm>
              <a:off x="1565511" y="1634086"/>
              <a:ext cx="2282867" cy="2872273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2752691-C1D4-40FD-9EDD-C144343DE9D3}"/>
                </a:ext>
              </a:extLst>
            </p:cNvPr>
            <p:cNvGrpSpPr/>
            <p:nvPr/>
          </p:nvGrpSpPr>
          <p:grpSpPr>
            <a:xfrm>
              <a:off x="1939875" y="4462991"/>
              <a:ext cx="4918125" cy="267881"/>
              <a:chOff x="1830196" y="4597405"/>
              <a:chExt cx="4918125" cy="26788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CF836A33-980D-4240-B6F6-488D5EB313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9" t="85354" r="26841" b="6537"/>
              <a:stretch/>
            </p:blipFill>
            <p:spPr>
              <a:xfrm>
                <a:off x="1830196" y="4597405"/>
                <a:ext cx="2404223" cy="26788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54012DAF-62A0-4DDF-BD1A-0190828FA1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759" t="94029" r="26841"/>
              <a:stretch/>
            </p:blipFill>
            <p:spPr>
              <a:xfrm>
                <a:off x="4344098" y="4668039"/>
                <a:ext cx="2404223" cy="197247"/>
              </a:xfrm>
              <a:prstGeom prst="rect">
                <a:avLst/>
              </a:prstGeom>
            </p:spPr>
          </p:pic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4456229-CCB7-4585-8451-D3AB403ECB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54" b="14647"/>
            <a:stretch/>
          </p:blipFill>
          <p:spPr>
            <a:xfrm>
              <a:off x="4786697" y="1634086"/>
              <a:ext cx="2282867" cy="28722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55244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09C25B-F7FD-45B4-B15C-9816CF1C46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9" t="41732" r="36285" b="35185"/>
          <a:stretch/>
        </p:blipFill>
        <p:spPr>
          <a:xfrm>
            <a:off x="720556" y="1421400"/>
            <a:ext cx="2630954" cy="2896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467193-8082-4F97-876D-5470B07823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6" b="72873"/>
          <a:stretch/>
        </p:blipFill>
        <p:spPr>
          <a:xfrm>
            <a:off x="0" y="4158986"/>
            <a:ext cx="9144000" cy="3637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B9D965-5E55-422C-82B8-04F47CADAD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1"/>
          <a:stretch/>
        </p:blipFill>
        <p:spPr>
          <a:xfrm>
            <a:off x="5590731" y="1350915"/>
            <a:ext cx="2877494" cy="26231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C0CADE-D93A-4A47-B6EA-7DD52238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23825"/>
            <a:ext cx="7886700" cy="802790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2400" dirty="0" err="1">
                <a:solidFill>
                  <a:srgbClr val="0E76BC"/>
                </a:solidFill>
              </a:rPr>
              <a:t>iStent</a:t>
            </a:r>
            <a:r>
              <a:rPr lang="en-US" sz="2400" dirty="0">
                <a:solidFill>
                  <a:srgbClr val="0E76BC"/>
                </a:solidFill>
              </a:rPr>
              <a:t> </a:t>
            </a:r>
            <a:r>
              <a:rPr lang="en-US" sz="2400" i="1" dirty="0">
                <a:solidFill>
                  <a:srgbClr val="0E76BC"/>
                </a:solidFill>
              </a:rPr>
              <a:t>inject</a:t>
            </a:r>
            <a:r>
              <a:rPr lang="en-US" sz="2400" dirty="0">
                <a:solidFill>
                  <a:srgbClr val="0E76BC"/>
                </a:solidFill>
              </a:rPr>
              <a:t> PIVOTAL TRIAL</a:t>
            </a:r>
            <a:br>
              <a:rPr lang="en-US" dirty="0"/>
            </a:br>
            <a:endParaRPr lang="en-US" sz="2000" baseline="30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161CFA6-7FE6-4D25-B2C4-E2667B753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2381" y="864112"/>
            <a:ext cx="2774040" cy="45720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rgbClr val="149346"/>
                </a:solidFill>
              </a:rPr>
              <a:t>Change in Unmedicated DIOP – </a:t>
            </a:r>
          </a:p>
          <a:p>
            <a:pPr algn="ctr">
              <a:spcBef>
                <a:spcPts val="0"/>
              </a:spcBef>
            </a:pPr>
            <a:r>
              <a:rPr lang="en-US" sz="1400" dirty="0" err="1">
                <a:solidFill>
                  <a:srgbClr val="149346"/>
                </a:solidFill>
              </a:rPr>
              <a:t>iStent</a:t>
            </a:r>
            <a:r>
              <a:rPr lang="en-US" sz="1400" dirty="0">
                <a:solidFill>
                  <a:srgbClr val="149346"/>
                </a:solidFill>
              </a:rPr>
              <a:t> </a:t>
            </a:r>
            <a:r>
              <a:rPr lang="en-US" sz="1400" i="1" dirty="0">
                <a:solidFill>
                  <a:srgbClr val="149346"/>
                </a:solidFill>
              </a:rPr>
              <a:t>inject</a:t>
            </a:r>
            <a:r>
              <a:rPr lang="en-US" sz="1400" dirty="0">
                <a:solidFill>
                  <a:srgbClr val="149346"/>
                </a:solidFill>
              </a:rPr>
              <a:t> + </a:t>
            </a:r>
            <a:r>
              <a:rPr lang="en-US" sz="1400" dirty="0" err="1">
                <a:solidFill>
                  <a:srgbClr val="149346"/>
                </a:solidFill>
              </a:rPr>
              <a:t>Phaco</a:t>
            </a:r>
            <a:endParaRPr lang="en-US" sz="1400" baseline="30000" dirty="0">
              <a:solidFill>
                <a:srgbClr val="149346"/>
              </a:solidFill>
            </a:endParaRPr>
          </a:p>
          <a:p>
            <a:pPr>
              <a:spcBef>
                <a:spcPts val="0"/>
              </a:spcBef>
            </a:pPr>
            <a:endParaRPr lang="en-US" sz="1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EFD66D-D53E-4978-B49A-CD8124C046B7}"/>
              </a:ext>
            </a:extLst>
          </p:cNvPr>
          <p:cNvSpPr txBox="1">
            <a:spLocks/>
          </p:cNvSpPr>
          <p:nvPr/>
        </p:nvSpPr>
        <p:spPr>
          <a:xfrm>
            <a:off x="5653352" y="854596"/>
            <a:ext cx="2019579" cy="476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u="none" strike="noStrike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17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>
                <a:solidFill>
                  <a:srgbClr val="149346"/>
                </a:solidFill>
              </a:rPr>
              <a:t>Unmedicated DIOP                  ≤ 18 mmHg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E4C878-A8F3-482D-AB46-144B2FBBF758}"/>
              </a:ext>
            </a:extLst>
          </p:cNvPr>
          <p:cNvSpPr/>
          <p:nvPr/>
        </p:nvSpPr>
        <p:spPr>
          <a:xfrm>
            <a:off x="1619483" y="4171593"/>
            <a:ext cx="59050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84%</a:t>
            </a:r>
            <a:r>
              <a:rPr lang="en-US" sz="1600" dirty="0">
                <a:solidFill>
                  <a:schemeClr val="bg1"/>
                </a:solidFill>
              </a:rPr>
              <a:t> of </a:t>
            </a:r>
            <a:r>
              <a:rPr lang="en-US" sz="1600" dirty="0" err="1">
                <a:solidFill>
                  <a:schemeClr val="bg1"/>
                </a:solidFill>
              </a:rPr>
              <a:t>iStent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i="1" dirty="0">
                <a:solidFill>
                  <a:schemeClr val="bg1"/>
                </a:solidFill>
              </a:rPr>
              <a:t>inject</a:t>
            </a:r>
            <a:r>
              <a:rPr lang="en-US" sz="1600" dirty="0">
                <a:solidFill>
                  <a:schemeClr val="bg1"/>
                </a:solidFill>
              </a:rPr>
              <a:t> subjects medication-free at 23 months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190A25-7D4E-4DE1-ACD3-BB0879D3E3A7}"/>
              </a:ext>
            </a:extLst>
          </p:cNvPr>
          <p:cNvGrpSpPr/>
          <p:nvPr/>
        </p:nvGrpSpPr>
        <p:grpSpPr>
          <a:xfrm>
            <a:off x="2819401" y="1613292"/>
            <a:ext cx="1752599" cy="1752599"/>
            <a:chOff x="2099887" y="2038350"/>
            <a:chExt cx="1981199" cy="198119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F3AF93-8B6A-49E6-847B-F90592DEC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0" t="39630" r="36580" b="39629"/>
            <a:stretch/>
          </p:blipFill>
          <p:spPr>
            <a:xfrm>
              <a:off x="2099887" y="2038350"/>
              <a:ext cx="1981199" cy="198119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5FA91D-1756-4D4D-9D8D-5978F205F121}"/>
                </a:ext>
              </a:extLst>
            </p:cNvPr>
            <p:cNvSpPr/>
            <p:nvPr/>
          </p:nvSpPr>
          <p:spPr>
            <a:xfrm>
              <a:off x="2191584" y="2457123"/>
              <a:ext cx="1778081" cy="11307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31%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</a:rPr>
                <a:t>reduction from baseline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26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019864-C332-4802-94AB-7F00B124E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-87511"/>
            <a:ext cx="7886700" cy="994172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 err="1">
                <a:solidFill>
                  <a:srgbClr val="0E76BC"/>
                </a:solidFill>
              </a:rPr>
              <a:t>iStent</a:t>
            </a:r>
            <a:r>
              <a:rPr lang="en-US" sz="1200" dirty="0">
                <a:solidFill>
                  <a:srgbClr val="0E76BC"/>
                </a:solidFill>
              </a:rPr>
              <a:t> </a:t>
            </a:r>
            <a:r>
              <a:rPr lang="en-US" sz="1200" i="1" dirty="0">
                <a:solidFill>
                  <a:srgbClr val="0E76BC"/>
                </a:solidFill>
              </a:rPr>
              <a:t>inject</a:t>
            </a:r>
            <a:r>
              <a:rPr lang="en-US" sz="1200" dirty="0">
                <a:solidFill>
                  <a:srgbClr val="0E76BC"/>
                </a:solidFill>
              </a:rPr>
              <a:t> PIVOTAL TRIAL</a:t>
            </a:r>
            <a:br>
              <a:rPr lang="en-US" sz="1200" dirty="0">
                <a:solidFill>
                  <a:srgbClr val="0E76BC"/>
                </a:solidFill>
              </a:rPr>
            </a:br>
            <a:r>
              <a:rPr lang="en-US" sz="2000" dirty="0"/>
              <a:t>Safety Profile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1BDAF-12BB-4F3E-97AB-503BFD34D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819150"/>
            <a:ext cx="5638800" cy="4572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1600" dirty="0">
                <a:solidFill>
                  <a:srgbClr val="149346"/>
                </a:solidFill>
              </a:rPr>
              <a:t>iStent </a:t>
            </a:r>
            <a:r>
              <a:rPr lang="en-US" sz="1600" i="1" dirty="0">
                <a:solidFill>
                  <a:srgbClr val="149346"/>
                </a:solidFill>
              </a:rPr>
              <a:t>inject</a:t>
            </a:r>
            <a:r>
              <a:rPr lang="en-US" sz="1600" dirty="0">
                <a:solidFill>
                  <a:srgbClr val="149346"/>
                </a:solidFill>
              </a:rPr>
              <a:t> demonstrated an overall high safety profile, similar to cataract surgery alone</a:t>
            </a:r>
            <a:endParaRPr lang="en-US" sz="1600" baseline="30000" dirty="0">
              <a:solidFill>
                <a:srgbClr val="149346"/>
              </a:solidFill>
            </a:endParaRPr>
          </a:p>
          <a:p>
            <a:endParaRPr lang="en-US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AA581C-C3F9-4219-B699-EA2A332969D0}"/>
              </a:ext>
            </a:extLst>
          </p:cNvPr>
          <p:cNvSpPr/>
          <p:nvPr/>
        </p:nvSpPr>
        <p:spPr>
          <a:xfrm>
            <a:off x="685800" y="1449251"/>
            <a:ext cx="2895600" cy="299582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/>
              <a:t>NO REPORTS OF: 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Myopic shift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Flat AC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Choroidal hemorrhage or effusion 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Cyclodialysis 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Hypotony ≥ 1 month 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Hypotony maculopathy 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Stent dislocation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Significant </a:t>
            </a:r>
            <a:r>
              <a:rPr lang="en-US" sz="1200" dirty="0" err="1"/>
              <a:t>hyphema</a:t>
            </a:r>
            <a:r>
              <a:rPr lang="en-US" sz="1200" dirty="0"/>
              <a:t> </a:t>
            </a:r>
          </a:p>
          <a:p>
            <a:pPr marL="230188" indent="-230188"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Corneal decompensation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A9D10A-5C70-4839-9AD2-34F0217FD0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320445"/>
              </p:ext>
            </p:extLst>
          </p:nvPr>
        </p:nvGraphicFramePr>
        <p:xfrm>
          <a:off x="3810000" y="1449251"/>
          <a:ext cx="4571999" cy="3114183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0781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28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 defTabSz="65311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</a:rPr>
                        <a:t>Post-Op Adverse Events</a:t>
                      </a:r>
                      <a:endParaRPr lang="en-US" sz="11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>
                    <a:solidFill>
                      <a:srgbClr val="0E76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653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</a:rPr>
                        <a:t> iStent </a:t>
                      </a:r>
                      <a:r>
                        <a:rPr lang="en-US" sz="1100" b="1" i="1" kern="1200" dirty="0">
                          <a:solidFill>
                            <a:schemeClr val="bg1"/>
                          </a:solidFill>
                          <a:latin typeface="+mn-lt"/>
                        </a:rPr>
                        <a:t>inject</a:t>
                      </a: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</a:rPr>
                        <a:t> + Phaco</a:t>
                      </a:r>
                    </a:p>
                    <a:p>
                      <a:pPr marL="0" marR="0" lvl="0" indent="0" algn="ctr" defTabSz="653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bg1"/>
                          </a:solidFill>
                          <a:latin typeface="+mn-lt"/>
                        </a:rPr>
                        <a:t>N = 386</a:t>
                      </a:r>
                      <a:endParaRPr lang="en-US" sz="9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>
                    <a:solidFill>
                      <a:srgbClr val="0E76B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 defTabSz="65311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kern="1200" dirty="0">
                          <a:solidFill>
                            <a:schemeClr val="bg1"/>
                          </a:solidFill>
                          <a:latin typeface="+mn-lt"/>
                        </a:rPr>
                        <a:t>Phaco Only</a:t>
                      </a:r>
                    </a:p>
                    <a:p>
                      <a:pPr marL="0" marR="0" lvl="0" indent="0" algn="ctr" defTabSz="6531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kern="1200" dirty="0">
                          <a:solidFill>
                            <a:schemeClr val="bg1"/>
                          </a:solidFill>
                          <a:latin typeface="+mn-lt"/>
                        </a:rPr>
                        <a:t>N = 119</a:t>
                      </a:r>
                      <a:endParaRPr lang="en-US" sz="900" b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>
                    <a:solidFill>
                      <a:srgbClr val="0E76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8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55563" marR="0" indent="0" algn="l" defTabSz="65311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</a:rPr>
                        <a:t>Stent obstruction</a:t>
                      </a:r>
                      <a:endParaRPr lang="en-US" sz="1000" b="1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 defTabSz="65311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6.2%</a:t>
                      </a:r>
                      <a:endParaRPr lang="en-US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 defTabSz="65311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</a:rPr>
                        <a:t>NA</a:t>
                      </a:r>
                      <a:endParaRPr lang="en-US" sz="1000" b="1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Intraocular inflammation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5.7%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 4.2%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3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BSCVA loss ≥ 2 lines at or after 3 months postoperative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2.6%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 4.2%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6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IOP increase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10 mmHg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M1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2.1%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 0.8%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6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Corneal abrasion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2.1%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 3.4%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6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Goniosynechiae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1.8%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0.0%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60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IOP increase requiring oral</a:t>
                      </a:r>
                      <a:r>
                        <a:rPr lang="en-US" sz="100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meds or  SSI onset 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sym typeface="Symbol" panose="05050102010706020507" pitchFamily="18" charset="2"/>
                        </a:rPr>
                        <a:t></a:t>
                      </a:r>
                      <a:r>
                        <a:rPr lang="en-US" sz="10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M1</a:t>
                      </a:r>
                      <a:endParaRPr lang="en-US" sz="1000" b="1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0.3%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</a:rPr>
                        <a:t>2.5%</a:t>
                      </a:r>
                      <a:endParaRPr lang="en-US" sz="1000" b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39558" marR="39558" marT="0" marB="0" anchor="ctr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69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4572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Secondary</a:t>
                      </a:r>
                      <a:r>
                        <a:rPr lang="en-US" sz="1000" b="0" i="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100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glaucoma surgery</a:t>
                      </a: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897">
                <a:tc>
                  <a:txBody>
                    <a:bodyPr/>
                    <a:lstStyle/>
                    <a:p>
                      <a:pPr marL="2317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SLT</a:t>
                      </a: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0.5%</a:t>
                      </a: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2.5%</a:t>
                      </a: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31886684"/>
                  </a:ext>
                </a:extLst>
              </a:tr>
              <a:tr h="194897">
                <a:tc>
                  <a:txBody>
                    <a:bodyPr/>
                    <a:lstStyle/>
                    <a:p>
                      <a:pPr marL="2317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i="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Trabeculectomy/Express shunt</a:t>
                      </a: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1.0%</a:t>
                      </a: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kern="120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0.8%</a:t>
                      </a:r>
                    </a:p>
                  </a:txBody>
                  <a:tcPr marL="39558" marR="39558" marT="0" marB="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6423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8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671" y="0"/>
            <a:ext cx="7886700" cy="994172"/>
          </a:xfrm>
        </p:spPr>
        <p:txBody>
          <a:bodyPr/>
          <a:lstStyle/>
          <a:p>
            <a:r>
              <a:rPr lang="en-US" dirty="0"/>
              <a:t>KEY GLOBAL DATA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3733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Pivotal Trial Data- US</a:t>
            </a:r>
          </a:p>
          <a:p>
            <a:pPr marL="973138" lvl="1" indent="-285750">
              <a:buClr>
                <a:schemeClr val="accent2"/>
              </a:buClr>
            </a:pPr>
            <a:r>
              <a:rPr lang="en-US" dirty="0"/>
              <a:t>The study met all effectiveness endpoints</a:t>
            </a:r>
          </a:p>
          <a:p>
            <a:pPr marL="1428750" lvl="2" indent="-285750">
              <a:buClr>
                <a:schemeClr val="accent2"/>
              </a:buClr>
            </a:pPr>
            <a:r>
              <a:rPr lang="en-US" sz="1600" dirty="0"/>
              <a:t>At 24 months, the mean reduction in </a:t>
            </a:r>
            <a:r>
              <a:rPr lang="en-US" sz="1600" dirty="0" err="1"/>
              <a:t>unmedicated</a:t>
            </a:r>
            <a:r>
              <a:rPr lang="en-US" sz="1600" dirty="0"/>
              <a:t> DIOP was 7.0 mmHg</a:t>
            </a:r>
          </a:p>
          <a:p>
            <a:pPr marL="1428750" lvl="2" indent="-285750">
              <a:buClr>
                <a:schemeClr val="accent2"/>
              </a:buClr>
            </a:pPr>
            <a:r>
              <a:rPr lang="en-US" sz="1600" dirty="0"/>
              <a:t>At 24 months, 75.8% met the primary endpoint of ≥ 20% reduction of </a:t>
            </a:r>
            <a:r>
              <a:rPr lang="en-US" sz="1600" dirty="0" err="1"/>
              <a:t>unmedicated</a:t>
            </a:r>
            <a:r>
              <a:rPr lang="en-US" sz="1600" dirty="0"/>
              <a:t> DIOP from baseline</a:t>
            </a:r>
          </a:p>
          <a:p>
            <a:pPr marL="1428750" lvl="2" indent="-285750">
              <a:buClr>
                <a:schemeClr val="accent2"/>
              </a:buClr>
            </a:pPr>
            <a:r>
              <a:rPr lang="en-US" sz="1600" b="1" dirty="0"/>
              <a:t>84%</a:t>
            </a:r>
            <a:r>
              <a:rPr lang="en-US" sz="1600" dirty="0"/>
              <a:t> of </a:t>
            </a:r>
            <a:r>
              <a:rPr lang="en-US" sz="1600" dirty="0" err="1"/>
              <a:t>iStent</a:t>
            </a:r>
            <a:r>
              <a:rPr lang="en-US" sz="1600" dirty="0"/>
              <a:t> </a:t>
            </a:r>
            <a:r>
              <a:rPr lang="en-US" sz="1600" i="1" dirty="0"/>
              <a:t>inject</a:t>
            </a:r>
            <a:r>
              <a:rPr lang="en-US" sz="1600" dirty="0"/>
              <a:t> subjects that were responders were medication-free at 23 months</a:t>
            </a:r>
          </a:p>
          <a:p>
            <a:pPr marL="973138" lvl="1" indent="-285750">
              <a:buClr>
                <a:schemeClr val="accent2"/>
              </a:buClr>
            </a:pPr>
            <a:r>
              <a:rPr lang="en-US" dirty="0"/>
              <a:t>High safety profile, similar to cataract surgery 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Hengerer</a:t>
            </a:r>
            <a:r>
              <a:rPr lang="en-US" sz="2000" dirty="0"/>
              <a:t> 3 </a:t>
            </a:r>
            <a:r>
              <a:rPr lang="en-US" sz="2000" dirty="0" err="1"/>
              <a:t>yr</a:t>
            </a:r>
            <a:r>
              <a:rPr lang="en-US" sz="2000" dirty="0"/>
              <a:t> data- Germany </a:t>
            </a:r>
          </a:p>
          <a:p>
            <a:pPr marL="973138" lvl="1" indent="-285750"/>
            <a:r>
              <a:rPr lang="en-US" dirty="0"/>
              <a:t>At 3 </a:t>
            </a:r>
            <a:r>
              <a:rPr lang="en-US" dirty="0" err="1"/>
              <a:t>yrs</a:t>
            </a:r>
            <a:r>
              <a:rPr lang="en-US" dirty="0"/>
              <a:t>, 100% of patients with IOP ≤ 18 mmHg</a:t>
            </a:r>
          </a:p>
          <a:p>
            <a:pPr marL="973138" lvl="1" indent="-285750"/>
            <a:r>
              <a:rPr lang="en-US" dirty="0"/>
              <a:t>This demonstrates treatment still safe and effective at 3 </a:t>
            </a:r>
            <a:r>
              <a:rPr lang="en-US" dirty="0" err="1"/>
              <a:t>yrs</a:t>
            </a:r>
            <a:endParaRPr lang="en-US" dirty="0"/>
          </a:p>
          <a:p>
            <a:pPr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693078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4E37E4-7E93-4517-8FFE-E053C80D7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5" y="1320391"/>
            <a:ext cx="5605644" cy="31303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1FE5AA-CA0C-4A5D-B7F1-CA6C663F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7191"/>
            <a:ext cx="7886700" cy="994172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0E76BC"/>
                </a:solidFill>
              </a:rPr>
              <a:t>HENGERER (3 YEAR)</a:t>
            </a:r>
            <a:br>
              <a:rPr lang="en-US" sz="2400" dirty="0">
                <a:solidFill>
                  <a:srgbClr val="0E76BC"/>
                </a:solidFill>
              </a:rPr>
            </a:br>
            <a:r>
              <a:rPr lang="en-US" sz="2000" dirty="0"/>
              <a:t>Long-term IOP Reduction at 3 Years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E9C2A7-D94A-42F5-8D84-791DF3237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780" y="920106"/>
            <a:ext cx="2697840" cy="306039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rgbClr val="149346"/>
                </a:solidFill>
              </a:rPr>
              <a:t>Intraocular Pressure Over Time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7DACFDE-4602-4A16-A8FE-93F9E24A6398}"/>
              </a:ext>
            </a:extLst>
          </p:cNvPr>
          <p:cNvSpPr/>
          <p:nvPr/>
        </p:nvSpPr>
        <p:spPr>
          <a:xfrm>
            <a:off x="7755200" y="1400655"/>
            <a:ext cx="1445095" cy="534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37%</a:t>
            </a:r>
          </a:p>
          <a:p>
            <a:pPr algn="ctr"/>
            <a:endParaRPr lang="en-US" sz="115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EE3F0F5-13D4-4EEB-99B4-A48364A3E771}"/>
              </a:ext>
            </a:extLst>
          </p:cNvPr>
          <p:cNvGrpSpPr/>
          <p:nvPr/>
        </p:nvGrpSpPr>
        <p:grpSpPr>
          <a:xfrm>
            <a:off x="5522323" y="838775"/>
            <a:ext cx="1981199" cy="1981199"/>
            <a:chOff x="4950198" y="1579180"/>
            <a:chExt cx="1981199" cy="198119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C3011A7-1D59-48F1-B427-A4EE24AC4A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0" t="39630" r="36580" b="39629"/>
            <a:stretch/>
          </p:blipFill>
          <p:spPr>
            <a:xfrm>
              <a:off x="4950198" y="1579180"/>
              <a:ext cx="1981199" cy="198119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533237-549A-41E6-8E77-9DD3777872AC}"/>
                </a:ext>
              </a:extLst>
            </p:cNvPr>
            <p:cNvSpPr/>
            <p:nvPr/>
          </p:nvSpPr>
          <p:spPr>
            <a:xfrm>
              <a:off x="5077117" y="2038865"/>
              <a:ext cx="172736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37%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</a:rPr>
                <a:t>reduction from                  preop IOP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5A05C26-0A52-4895-A676-83914CAFA5DB}"/>
              </a:ext>
            </a:extLst>
          </p:cNvPr>
          <p:cNvGrpSpPr/>
          <p:nvPr/>
        </p:nvGrpSpPr>
        <p:grpSpPr>
          <a:xfrm>
            <a:off x="6868236" y="2289059"/>
            <a:ext cx="1981199" cy="1981199"/>
            <a:chOff x="6983108" y="2364086"/>
            <a:chExt cx="1981199" cy="198119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871BBFE-BD6B-4867-99C5-C3CF2CFE7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0" t="39630" r="36580" b="39629"/>
            <a:stretch/>
          </p:blipFill>
          <p:spPr>
            <a:xfrm>
              <a:off x="6983108" y="2364086"/>
              <a:ext cx="1981199" cy="1981199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788F1E1-1C74-490F-91A1-9D2E7C08703C}"/>
                </a:ext>
              </a:extLst>
            </p:cNvPr>
            <p:cNvSpPr/>
            <p:nvPr/>
          </p:nvSpPr>
          <p:spPr>
            <a:xfrm>
              <a:off x="7110027" y="2912256"/>
              <a:ext cx="172736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100%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</a:rPr>
                <a:t>of patients with                      IOP ≤ 18 mmHg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101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E5465-34B6-44A2-81EF-2560B8DC57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4"/>
          <a:stretch/>
        </p:blipFill>
        <p:spPr>
          <a:xfrm>
            <a:off x="946222" y="1181637"/>
            <a:ext cx="3930578" cy="33898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1FE5AA-CA0C-4A5D-B7F1-CA6C663F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84" y="-108726"/>
            <a:ext cx="7886700" cy="994172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0E76BC"/>
                </a:solidFill>
              </a:rPr>
              <a:t>HENGERER (3 YEAR)</a:t>
            </a:r>
            <a:br>
              <a:rPr lang="en-US" sz="2400" dirty="0">
                <a:solidFill>
                  <a:srgbClr val="0E76BC"/>
                </a:solidFill>
              </a:rPr>
            </a:br>
            <a:r>
              <a:rPr lang="en-US" sz="1800" dirty="0"/>
              <a:t>Sustained Medication Reduction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0EF9623-87F9-426E-B6A0-B7083F2E2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4405" y="875598"/>
            <a:ext cx="2697840" cy="306039"/>
          </a:xfrm>
        </p:spPr>
        <p:txBody>
          <a:bodyPr/>
          <a:lstStyle/>
          <a:p>
            <a:pPr algn="ctr">
              <a:spcBef>
                <a:spcPts val="0"/>
              </a:spcBef>
            </a:pPr>
            <a:r>
              <a:rPr lang="en-US" sz="1400" dirty="0">
                <a:solidFill>
                  <a:srgbClr val="149346"/>
                </a:solidFill>
              </a:rPr>
              <a:t>Medication Use Over Time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315FEC-B886-4A92-AAB8-E67E1FCF160A}"/>
              </a:ext>
            </a:extLst>
          </p:cNvPr>
          <p:cNvGrpSpPr/>
          <p:nvPr/>
        </p:nvGrpSpPr>
        <p:grpSpPr>
          <a:xfrm>
            <a:off x="4557454" y="1068197"/>
            <a:ext cx="1920240" cy="1920240"/>
            <a:chOff x="5250300" y="1545206"/>
            <a:chExt cx="1920240" cy="192024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83BA8912-3D35-4ECF-B966-B7DCC1DDC0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0" t="39630" r="36580" b="39629"/>
            <a:stretch/>
          </p:blipFill>
          <p:spPr>
            <a:xfrm>
              <a:off x="5250300" y="1545206"/>
              <a:ext cx="1920240" cy="1920240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BEBECA9-CE7B-4A87-AD86-7ABF8E216DFE}"/>
                </a:ext>
              </a:extLst>
            </p:cNvPr>
            <p:cNvSpPr/>
            <p:nvPr/>
          </p:nvSpPr>
          <p:spPr>
            <a:xfrm>
              <a:off x="5346740" y="1885926"/>
              <a:ext cx="1727361" cy="12388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74%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</a:rPr>
                <a:t>on 0 or 1 medications at 3 years compared              to 21% preop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5B969D-301C-4A5E-9748-B9AA88CF8199}"/>
              </a:ext>
            </a:extLst>
          </p:cNvPr>
          <p:cNvGrpSpPr/>
          <p:nvPr/>
        </p:nvGrpSpPr>
        <p:grpSpPr>
          <a:xfrm>
            <a:off x="6117423" y="2111417"/>
            <a:ext cx="2305792" cy="2248891"/>
            <a:chOff x="693824" y="1580862"/>
            <a:chExt cx="2305792" cy="224889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A50E081-7CFE-42A6-9341-8B8F430A1A03}"/>
                </a:ext>
              </a:extLst>
            </p:cNvPr>
            <p:cNvGrpSpPr/>
            <p:nvPr/>
          </p:nvGrpSpPr>
          <p:grpSpPr>
            <a:xfrm>
              <a:off x="886600" y="1580862"/>
              <a:ext cx="1920240" cy="1920240"/>
              <a:chOff x="1010770" y="1535654"/>
              <a:chExt cx="1920240" cy="192024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A02A4D3-D3D6-49E0-9ECA-2DD6B92EED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80" t="39630" r="36580" b="39629"/>
              <a:stretch/>
            </p:blipFill>
            <p:spPr>
              <a:xfrm>
                <a:off x="1010770" y="1535654"/>
                <a:ext cx="1920240" cy="1920240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5F51A37-CF0A-4C96-B7BB-AF8A6C449280}"/>
                  </a:ext>
                </a:extLst>
              </p:cNvPr>
              <p:cNvSpPr/>
              <p:nvPr/>
            </p:nvSpPr>
            <p:spPr>
              <a:xfrm>
                <a:off x="1107210" y="1964860"/>
                <a:ext cx="1727361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68%</a:t>
                </a:r>
              </a:p>
              <a:p>
                <a:pPr algn="ctr"/>
                <a:r>
                  <a:rPr lang="en-US" sz="1150" dirty="0">
                    <a:solidFill>
                      <a:schemeClr val="bg1"/>
                    </a:solidFill>
                  </a:rPr>
                  <a:t>reduction in                      mean medications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9B83B5C-EF3F-4276-A253-85AC7EBA1B29}"/>
                </a:ext>
              </a:extLst>
            </p:cNvPr>
            <p:cNvSpPr txBox="1"/>
            <p:nvPr/>
          </p:nvSpPr>
          <p:spPr>
            <a:xfrm>
              <a:off x="693824" y="3368088"/>
              <a:ext cx="2305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Medication use decreased                from 2.5 to 0.8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0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0965"/>
            <a:ext cx="7886700" cy="994172"/>
          </a:xfrm>
        </p:spPr>
        <p:txBody>
          <a:bodyPr/>
          <a:lstStyle/>
          <a:p>
            <a:r>
              <a:rPr lang="en-US" dirty="0"/>
              <a:t>KEY GLOBAL DATA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424" y="1352550"/>
            <a:ext cx="7703976" cy="3352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Harasymowycz</a:t>
            </a:r>
            <a:r>
              <a:rPr lang="en-US" sz="2000" dirty="0"/>
              <a:t> 1 </a:t>
            </a:r>
            <a:r>
              <a:rPr lang="en-US" sz="2000" dirty="0" err="1"/>
              <a:t>yr</a:t>
            </a:r>
            <a:r>
              <a:rPr lang="en-US" sz="2000" dirty="0"/>
              <a:t> data- Canada</a:t>
            </a:r>
          </a:p>
          <a:p>
            <a:pPr marL="973138" lvl="1" indent="-285750"/>
            <a:r>
              <a:rPr lang="en-US" dirty="0"/>
              <a:t>Medication use decreased from 2.3 to 1.2, with 45% medication-free</a:t>
            </a:r>
          </a:p>
          <a:p>
            <a:pPr marL="973138" lvl="1" indent="-285750"/>
            <a:r>
              <a:rPr lang="en-US" dirty="0"/>
              <a:t>80% of eyes with ≥ 1 med reduction</a:t>
            </a:r>
          </a:p>
          <a:p>
            <a:pPr marL="973138" lvl="1" indent="-285750"/>
            <a:r>
              <a:rPr lang="en-US" dirty="0"/>
              <a:t>43% reduction in mean number of medications</a:t>
            </a:r>
          </a:p>
          <a:p>
            <a:pPr lvl="1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Clement 1 </a:t>
            </a:r>
            <a:r>
              <a:rPr lang="en-US" sz="2000" dirty="0" err="1"/>
              <a:t>yr</a:t>
            </a:r>
            <a:r>
              <a:rPr lang="en-US" sz="2000" dirty="0"/>
              <a:t> data- Australia</a:t>
            </a:r>
          </a:p>
          <a:p>
            <a:pPr marL="973138" lvl="1" indent="-285750"/>
            <a:r>
              <a:rPr lang="en-US" dirty="0"/>
              <a:t>66% are medication free at 1 year</a:t>
            </a:r>
          </a:p>
          <a:p>
            <a:pPr marL="973138" lvl="1" indent="-285750"/>
            <a:r>
              <a:rPr lang="en-US" dirty="0"/>
              <a:t>Medication use decreased from 1.7 to 0.6</a:t>
            </a:r>
          </a:p>
          <a:p>
            <a:pPr marL="973138" lvl="1" indent="-285750"/>
            <a:r>
              <a:rPr lang="en-US" dirty="0"/>
              <a:t>65% reduction in mean number of medications</a:t>
            </a:r>
          </a:p>
          <a:p>
            <a:pPr lvl="1" indent="0">
              <a:buNone/>
            </a:pPr>
            <a:endParaRPr lang="en-US" sz="2000" dirty="0"/>
          </a:p>
          <a:p>
            <a:pPr marL="973138" lvl="1" indent="-285750"/>
            <a:endParaRPr lang="en-US" sz="2000" dirty="0"/>
          </a:p>
          <a:p>
            <a:pPr marL="973138" lvl="1" indent="-285750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21608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FE5AA-CA0C-4A5D-B7F1-CA6C663F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47" y="-62115"/>
            <a:ext cx="7886700" cy="994172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0E76BC"/>
                </a:solidFill>
              </a:rPr>
              <a:t>HARASYMOWYCZ (6 MONTH - 1 YEAR)</a:t>
            </a:r>
            <a:br>
              <a:rPr lang="en-US" sz="2400" dirty="0">
                <a:solidFill>
                  <a:srgbClr val="0E76BC"/>
                </a:solidFill>
              </a:rPr>
            </a:br>
            <a:r>
              <a:rPr lang="en-US" sz="1800" dirty="0"/>
              <a:t>LARGE RETROSPECTIVE STUDY – INITIAL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011C-BA77-417D-858B-33378F02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4038600" cy="3733800"/>
          </a:xfrm>
        </p:spPr>
        <p:txBody>
          <a:bodyPr/>
          <a:lstStyle/>
          <a:p>
            <a:r>
              <a:rPr lang="en-US" sz="1600" dirty="0">
                <a:solidFill>
                  <a:srgbClr val="149346"/>
                </a:solidFill>
              </a:rPr>
              <a:t>Retrospective case review with </a:t>
            </a:r>
            <a:r>
              <a:rPr lang="en-US" sz="1600" dirty="0" err="1">
                <a:solidFill>
                  <a:srgbClr val="149346"/>
                </a:solidFill>
              </a:rPr>
              <a:t>iStent</a:t>
            </a:r>
            <a:r>
              <a:rPr lang="en-US" sz="1600" dirty="0">
                <a:solidFill>
                  <a:srgbClr val="149346"/>
                </a:solidFill>
              </a:rPr>
              <a:t> </a:t>
            </a:r>
            <a:r>
              <a:rPr lang="en-US" sz="1600" i="1" dirty="0">
                <a:solidFill>
                  <a:srgbClr val="149346"/>
                </a:solidFill>
              </a:rPr>
              <a:t>inject </a:t>
            </a:r>
            <a:r>
              <a:rPr lang="en-US" sz="1600" dirty="0">
                <a:solidFill>
                  <a:srgbClr val="149346"/>
                </a:solidFill>
              </a:rPr>
              <a:t>from a single clinic in Montreal</a:t>
            </a:r>
            <a:endParaRPr lang="en-US" baseline="30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1F8264-DC4F-47A9-96A0-225F568E4E69}"/>
              </a:ext>
            </a:extLst>
          </p:cNvPr>
          <p:cNvSpPr txBox="1">
            <a:spLocks/>
          </p:cNvSpPr>
          <p:nvPr/>
        </p:nvSpPr>
        <p:spPr>
          <a:xfrm>
            <a:off x="457200" y="1937094"/>
            <a:ext cx="3482476" cy="30006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u="none" strike="noStrike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17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 indent="-287338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n=179 eyes of 105 patients</a:t>
            </a:r>
          </a:p>
          <a:p>
            <a:pPr marL="287338" lvl="1" indent="-287338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Evaluation of IOP and medication reduction following implantation of </a:t>
            </a:r>
            <a:r>
              <a:rPr lang="en-US" sz="1400" dirty="0" err="1"/>
              <a:t>iStent</a:t>
            </a:r>
            <a:r>
              <a:rPr lang="en-US" sz="1400" dirty="0"/>
              <a:t> </a:t>
            </a:r>
            <a:r>
              <a:rPr lang="en-US" sz="1400" i="1" dirty="0"/>
              <a:t>inject</a:t>
            </a:r>
            <a:r>
              <a:rPr lang="en-US" sz="1400" dirty="0"/>
              <a:t> with concomitant cataract surgery in glaucoma patients </a:t>
            </a:r>
          </a:p>
          <a:p>
            <a:pPr marL="287338" lvl="1" indent="-287338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6 months - 1 year outcomes presented with continued data collection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03DEF5-6B5F-4F07-90EC-EABAF7ABC60F}"/>
              </a:ext>
            </a:extLst>
          </p:cNvPr>
          <p:cNvGrpSpPr/>
          <p:nvPr/>
        </p:nvGrpSpPr>
        <p:grpSpPr>
          <a:xfrm>
            <a:off x="5950874" y="546396"/>
            <a:ext cx="1735756" cy="1725292"/>
            <a:chOff x="6936428" y="908339"/>
            <a:chExt cx="1451221" cy="144247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1825497-3C9E-4713-A2BB-EDF33B86A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0" t="39630" r="36580" b="39629"/>
            <a:stretch/>
          </p:blipFill>
          <p:spPr>
            <a:xfrm>
              <a:off x="6936428" y="908339"/>
              <a:ext cx="1451221" cy="1442472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4B324DC-7D25-4861-84E8-F12B020415E2}"/>
                </a:ext>
              </a:extLst>
            </p:cNvPr>
            <p:cNvSpPr/>
            <p:nvPr/>
          </p:nvSpPr>
          <p:spPr>
            <a:xfrm>
              <a:off x="7056936" y="1183299"/>
              <a:ext cx="1210202" cy="887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80%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</a:rPr>
                <a:t>of eyes with ≥ 1 med reduction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83FF7B7-F1F2-4311-9BC3-227B26969BB9}"/>
              </a:ext>
            </a:extLst>
          </p:cNvPr>
          <p:cNvGrpSpPr/>
          <p:nvPr/>
        </p:nvGrpSpPr>
        <p:grpSpPr>
          <a:xfrm>
            <a:off x="6959880" y="2133488"/>
            <a:ext cx="2042324" cy="2280710"/>
            <a:chOff x="6959880" y="2133488"/>
            <a:chExt cx="2042324" cy="228071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4573D14-3E35-432D-B5BD-D72166C3B00B}"/>
                </a:ext>
              </a:extLst>
            </p:cNvPr>
            <p:cNvGrpSpPr/>
            <p:nvPr/>
          </p:nvGrpSpPr>
          <p:grpSpPr>
            <a:xfrm>
              <a:off x="7086600" y="2133488"/>
              <a:ext cx="1735756" cy="1725292"/>
              <a:chOff x="5722790" y="2335550"/>
              <a:chExt cx="1981197" cy="208356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41CAE3E-65E2-486D-8929-0EE3E0DA08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80" t="39630" r="36580" b="39629"/>
              <a:stretch/>
            </p:blipFill>
            <p:spPr>
              <a:xfrm>
                <a:off x="5722790" y="2335550"/>
                <a:ext cx="1981197" cy="208356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A4BA7405-FF56-4A0C-AD22-C618BC2A2544}"/>
                  </a:ext>
                </a:extLst>
              </p:cNvPr>
              <p:cNvSpPr/>
              <p:nvPr/>
            </p:nvSpPr>
            <p:spPr>
              <a:xfrm>
                <a:off x="5899815" y="2732713"/>
                <a:ext cx="1687788" cy="13009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43%</a:t>
                </a:r>
              </a:p>
              <a:p>
                <a:pPr algn="ctr"/>
                <a:r>
                  <a:rPr lang="en-US" sz="1150" dirty="0">
                    <a:solidFill>
                      <a:schemeClr val="bg1"/>
                    </a:solidFill>
                  </a:rPr>
                  <a:t>reduction in mean medications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C84661-A4BF-4A7B-83A4-8DA925307902}"/>
                </a:ext>
              </a:extLst>
            </p:cNvPr>
            <p:cNvSpPr txBox="1"/>
            <p:nvPr/>
          </p:nvSpPr>
          <p:spPr>
            <a:xfrm>
              <a:off x="6959880" y="3767867"/>
              <a:ext cx="20423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Medication use decreased from 2.3 to 1.3, with 45% medication-free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E930F9C-CB1F-4771-87F3-202BCDB3A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87" y="1852832"/>
            <a:ext cx="2417901" cy="265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73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FE5AA-CA0C-4A5D-B7F1-CA6C663FC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112405"/>
            <a:ext cx="7886700" cy="994172"/>
          </a:xfrm>
        </p:spPr>
        <p:txBody>
          <a:bodyPr/>
          <a:lstStyle/>
          <a:p>
            <a:pPr>
              <a:lnSpc>
                <a:spcPts val="2000"/>
              </a:lnSpc>
            </a:pPr>
            <a:r>
              <a:rPr lang="en-US" sz="1200" dirty="0">
                <a:solidFill>
                  <a:srgbClr val="0E76BC"/>
                </a:solidFill>
              </a:rPr>
              <a:t>1 YEAR DATA (CLEMENT)</a:t>
            </a:r>
            <a:br>
              <a:rPr lang="en-US" sz="2400" dirty="0">
                <a:solidFill>
                  <a:srgbClr val="0E76BC"/>
                </a:solidFill>
              </a:rPr>
            </a:br>
            <a:r>
              <a:rPr lang="en-US" sz="1800" dirty="0"/>
              <a:t>Real-World Results with 1 Year Follow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2011C-BA77-417D-858B-33378F020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9150"/>
            <a:ext cx="4343400" cy="3733800"/>
          </a:xfrm>
        </p:spPr>
        <p:txBody>
          <a:bodyPr/>
          <a:lstStyle/>
          <a:p>
            <a:r>
              <a:rPr lang="en-US" sz="1600" dirty="0">
                <a:solidFill>
                  <a:srgbClr val="149346"/>
                </a:solidFill>
              </a:rPr>
              <a:t>Retrospective case study pooling data from four surgeons in Australia</a:t>
            </a:r>
            <a:endParaRPr lang="en-US" baseline="30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1F8264-DC4F-47A9-96A0-225F568E4E69}"/>
              </a:ext>
            </a:extLst>
          </p:cNvPr>
          <p:cNvSpPr txBox="1">
            <a:spLocks/>
          </p:cNvSpPr>
          <p:nvPr/>
        </p:nvSpPr>
        <p:spPr>
          <a:xfrm>
            <a:off x="457200" y="1543288"/>
            <a:ext cx="3276600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b="0" i="0" u="none" strike="noStrike" kern="1200" baseline="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73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1788" indent="-230188" algn="l" defTabSz="914400" rtl="0" eaLnBrk="1" latinLnBrk="0" hangingPunct="1">
              <a:spcBef>
                <a:spcPts val="450"/>
              </a:spcBef>
              <a:spcAft>
                <a:spcPts val="0"/>
              </a:spcAft>
              <a:buClr>
                <a:srgbClr val="62BB46"/>
              </a:buClr>
              <a:buFont typeface="Arial" panose="020B0604020202020204" pitchFamily="34" charset="0"/>
              <a:buChar char="•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450"/>
              </a:spcBef>
              <a:spcAft>
                <a:spcPts val="0"/>
              </a:spcAft>
              <a:buFont typeface="Arial" panose="020B0604020202020204" pitchFamily="34" charset="0"/>
              <a:buChar char="−"/>
              <a:defRPr sz="1800" kern="1200">
                <a:solidFill>
                  <a:srgbClr val="58595B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lvl="1" indent="-287338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n=172 eyes analyzed at 1 year</a:t>
            </a:r>
          </a:p>
          <a:p>
            <a:pPr marL="287338" lvl="1" indent="-287338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Evaluation of </a:t>
            </a:r>
            <a:r>
              <a:rPr lang="en-US" sz="1400" dirty="0" err="1"/>
              <a:t>iStent</a:t>
            </a:r>
            <a:r>
              <a:rPr lang="en-US" sz="1400" dirty="0"/>
              <a:t> </a:t>
            </a:r>
            <a:r>
              <a:rPr lang="en-US" sz="1400" i="1" dirty="0"/>
              <a:t>inject </a:t>
            </a:r>
            <a:r>
              <a:rPr lang="en-US" sz="1400" dirty="0"/>
              <a:t>in combination with cataract surgery</a:t>
            </a:r>
            <a:endParaRPr lang="en-US" sz="1400" i="1" dirty="0"/>
          </a:p>
          <a:p>
            <a:pPr marL="287338" lvl="1" indent="-287338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Continuing follow-up planned on all eyes</a:t>
            </a:r>
          </a:p>
          <a:p>
            <a:pPr marL="287338" lvl="1" indent="-287338">
              <a:spcBef>
                <a:spcPts val="400"/>
              </a:spcBef>
              <a:spcAft>
                <a:spcPts val="400"/>
              </a:spcAft>
            </a:pPr>
            <a:r>
              <a:rPr lang="en-US" sz="1400" dirty="0"/>
              <a:t>High safety profile observed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67C34A2-8371-45F1-A974-DAD3E74DD8CC}"/>
              </a:ext>
            </a:extLst>
          </p:cNvPr>
          <p:cNvGrpSpPr/>
          <p:nvPr/>
        </p:nvGrpSpPr>
        <p:grpSpPr>
          <a:xfrm>
            <a:off x="5950874" y="546396"/>
            <a:ext cx="1735756" cy="1725292"/>
            <a:chOff x="6936428" y="908339"/>
            <a:chExt cx="1451221" cy="144247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D3EE21A-727B-4B43-944C-DED0D6ED07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80" t="39630" r="36580" b="39629"/>
            <a:stretch/>
          </p:blipFill>
          <p:spPr>
            <a:xfrm>
              <a:off x="6936428" y="908339"/>
              <a:ext cx="1451221" cy="1442472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89E7AB-6D76-460D-8575-B53EC7EE17F5}"/>
                </a:ext>
              </a:extLst>
            </p:cNvPr>
            <p:cNvSpPr/>
            <p:nvPr/>
          </p:nvSpPr>
          <p:spPr>
            <a:xfrm>
              <a:off x="7153874" y="1183299"/>
              <a:ext cx="1081956" cy="8877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66%</a:t>
              </a:r>
            </a:p>
            <a:p>
              <a:pPr algn="ctr"/>
              <a:r>
                <a:rPr lang="en-US" sz="1150" dirty="0">
                  <a:solidFill>
                    <a:schemeClr val="bg1"/>
                  </a:solidFill>
                </a:rPr>
                <a:t>medication-free vs. 18% preop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B90787-1F93-483C-ACF3-73DA0F594A70}"/>
              </a:ext>
            </a:extLst>
          </p:cNvPr>
          <p:cNvGrpSpPr/>
          <p:nvPr/>
        </p:nvGrpSpPr>
        <p:grpSpPr>
          <a:xfrm>
            <a:off x="7008283" y="2133488"/>
            <a:ext cx="1945517" cy="2096044"/>
            <a:chOff x="7008283" y="2133488"/>
            <a:chExt cx="1945517" cy="2096044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507BF20-D9F0-4F97-9432-F610D5E507C0}"/>
                </a:ext>
              </a:extLst>
            </p:cNvPr>
            <p:cNvGrpSpPr/>
            <p:nvPr/>
          </p:nvGrpSpPr>
          <p:grpSpPr>
            <a:xfrm>
              <a:off x="7086600" y="2133488"/>
              <a:ext cx="1735756" cy="1725292"/>
              <a:chOff x="5722790" y="2335550"/>
              <a:chExt cx="1981197" cy="208356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070C27BF-6177-47F2-95BD-AEF4821C91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580" t="39630" r="36580" b="39629"/>
              <a:stretch/>
            </p:blipFill>
            <p:spPr>
              <a:xfrm>
                <a:off x="5722790" y="2335550"/>
                <a:ext cx="1981197" cy="2083568"/>
              </a:xfrm>
              <a:prstGeom prst="rect">
                <a:avLst/>
              </a:prstGeom>
            </p:spPr>
          </p:pic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E9436CD1-2702-4BD0-9318-BD847EBBE304}"/>
                  </a:ext>
                </a:extLst>
              </p:cNvPr>
              <p:cNvSpPr/>
              <p:nvPr/>
            </p:nvSpPr>
            <p:spPr>
              <a:xfrm>
                <a:off x="5899815" y="2732713"/>
                <a:ext cx="1687788" cy="1282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</a:rPr>
                  <a:t>65%</a:t>
                </a:r>
              </a:p>
              <a:p>
                <a:pPr algn="ctr"/>
                <a:r>
                  <a:rPr lang="en-US" sz="1150" dirty="0">
                    <a:solidFill>
                      <a:schemeClr val="bg1"/>
                    </a:solidFill>
                  </a:rPr>
                  <a:t>reduction in mean number of meds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3B044-821D-4FBF-BF90-7FB7EA39766F}"/>
                </a:ext>
              </a:extLst>
            </p:cNvPr>
            <p:cNvSpPr txBox="1"/>
            <p:nvPr/>
          </p:nvSpPr>
          <p:spPr>
            <a:xfrm>
              <a:off x="7008283" y="3767867"/>
              <a:ext cx="19455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>
                      <a:lumMod val="50000"/>
                    </a:schemeClr>
                  </a:solidFill>
                </a:rPr>
                <a:t>Medication use decreased from 1.7 to 0.6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B7CB58-0F2E-480A-A529-6EAA2AC851A4}"/>
              </a:ext>
            </a:extLst>
          </p:cNvPr>
          <p:cNvGrpSpPr/>
          <p:nvPr/>
        </p:nvGrpSpPr>
        <p:grpSpPr>
          <a:xfrm>
            <a:off x="4215380" y="2090935"/>
            <a:ext cx="2406832" cy="2462015"/>
            <a:chOff x="4215380" y="2090935"/>
            <a:chExt cx="2406832" cy="24620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557F601-E8AB-4042-821F-76D7E8B94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5380" y="2090935"/>
              <a:ext cx="2406832" cy="2462015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6A66CC6-02DE-42A4-808B-677CCDA85B7D}"/>
                </a:ext>
              </a:extLst>
            </p:cNvPr>
            <p:cNvSpPr/>
            <p:nvPr/>
          </p:nvSpPr>
          <p:spPr>
            <a:xfrm>
              <a:off x="5651588" y="2151606"/>
              <a:ext cx="740664" cy="730939"/>
            </a:xfrm>
            <a:prstGeom prst="ellipse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593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886700" cy="994172"/>
          </a:xfrm>
        </p:spPr>
        <p:txBody>
          <a:bodyPr/>
          <a:lstStyle/>
          <a:p>
            <a:r>
              <a:rPr lang="en-US" dirty="0"/>
              <a:t>May Help Meet the Needs of Your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4172"/>
            <a:ext cx="8458200" cy="386357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Prevalent Patient Profile</a:t>
            </a:r>
          </a:p>
          <a:p>
            <a:pPr marL="973138" lvl="1" indent="-285750"/>
            <a:r>
              <a:rPr lang="en-US" sz="1350" dirty="0"/>
              <a:t>Adults with mild-to-moderate POAG</a:t>
            </a:r>
          </a:p>
          <a:p>
            <a:pPr marL="973138" lvl="1" indent="-285750"/>
            <a:r>
              <a:rPr lang="en-US" sz="1350" dirty="0"/>
              <a:t>Undergoing cataract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Complete Procedure</a:t>
            </a:r>
          </a:p>
          <a:p>
            <a:pPr marL="973138" lvl="1" indent="-285750"/>
            <a:r>
              <a:rPr lang="en-US" sz="1350" dirty="0"/>
              <a:t>Two multi-directional stents designed to restore natural outflow</a:t>
            </a:r>
          </a:p>
          <a:p>
            <a:pPr marL="973138" lvl="1" indent="-285750"/>
            <a:r>
              <a:rPr lang="en-US" sz="1350" dirty="0"/>
              <a:t>Address cataract and glaucoma together</a:t>
            </a:r>
          </a:p>
          <a:p>
            <a:pPr marL="973138" lvl="1" indent="-285750"/>
            <a:r>
              <a:rPr lang="en-US" sz="1350" dirty="0"/>
              <a:t>Possible medication reduction could yield OSD symptom improvement</a:t>
            </a:r>
          </a:p>
          <a:p>
            <a:pPr marL="973138" lvl="1" indent="-285750"/>
            <a:r>
              <a:rPr lang="en-US" sz="1350" b="1" dirty="0"/>
              <a:t>Easy to integrate into surgical flow for an accomplished surgeon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Patient Retention</a:t>
            </a:r>
          </a:p>
          <a:p>
            <a:pPr marL="973138" lvl="1" indent="-285750"/>
            <a:r>
              <a:rPr lang="en-US" sz="1350" dirty="0"/>
              <a:t>Clinically proven IOP reduction may help prevent glaucoma progression and may decrease the patient’s need for more invasive surgery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50" dirty="0"/>
              <a:t>Predictable Co-Management</a:t>
            </a:r>
          </a:p>
          <a:p>
            <a:pPr marL="973138" lvl="1" indent="-285750"/>
            <a:r>
              <a:rPr lang="en-US" sz="1350" b="1" dirty="0"/>
              <a:t>Fits easily alongside cataract co-management</a:t>
            </a:r>
          </a:p>
          <a:p>
            <a:pPr marL="973138" lvl="1" indent="-285750"/>
            <a:r>
              <a:rPr lang="en-US" sz="1350" dirty="0"/>
              <a:t>iStent </a:t>
            </a:r>
            <a:r>
              <a:rPr lang="en-US" sz="1350" i="1" dirty="0"/>
              <a:t>inject</a:t>
            </a:r>
            <a:r>
              <a:rPr lang="en-US" sz="1350" dirty="0"/>
              <a:t> has an excellent overall safety profile similar to cataract surgery alone</a:t>
            </a:r>
          </a:p>
        </p:txBody>
      </p:sp>
    </p:spTree>
    <p:extLst>
      <p:ext uri="{BB962C8B-B14F-4D97-AF65-F5344CB8AC3E}">
        <p14:creationId xmlns:p14="http://schemas.microsoft.com/office/powerpoint/2010/main" val="57630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0E8DF-F176-4E68-984A-97003D4C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3BDD18-0993-4490-AA77-E0A3039C1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80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212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315200" y="0"/>
            <a:ext cx="1828800" cy="501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629365" y="3427158"/>
            <a:ext cx="4273361" cy="70385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Rectangle 35"/>
          <p:cNvSpPr/>
          <p:nvPr/>
        </p:nvSpPr>
        <p:spPr>
          <a:xfrm>
            <a:off x="4638157" y="1423958"/>
            <a:ext cx="4273361" cy="155360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Rectangle 34"/>
          <p:cNvSpPr/>
          <p:nvPr/>
        </p:nvSpPr>
        <p:spPr>
          <a:xfrm>
            <a:off x="224729" y="2526801"/>
            <a:ext cx="4255575" cy="16103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/>
          <p:cNvSpPr/>
          <p:nvPr/>
        </p:nvSpPr>
        <p:spPr>
          <a:xfrm>
            <a:off x="216079" y="1423409"/>
            <a:ext cx="4280186" cy="6704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ectangle 31"/>
          <p:cNvSpPr/>
          <p:nvPr/>
        </p:nvSpPr>
        <p:spPr>
          <a:xfrm>
            <a:off x="4630542" y="3032575"/>
            <a:ext cx="4279008" cy="4002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31719" y="1021944"/>
            <a:ext cx="4279008" cy="4002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31554" y="2137132"/>
            <a:ext cx="4249235" cy="4002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5936" y="1020961"/>
            <a:ext cx="4279008" cy="40025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459" y="-67401"/>
            <a:ext cx="7886700" cy="994172"/>
          </a:xfrm>
        </p:spPr>
        <p:txBody>
          <a:bodyPr/>
          <a:lstStyle/>
          <a:p>
            <a:r>
              <a:rPr lang="en-US" dirty="0"/>
              <a:t>Glaukos OD Portal Video Collection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264" y="1494928"/>
            <a:ext cx="3952455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OD’s Role in Treating Glaucoma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 Overview</a:t>
            </a:r>
          </a:p>
          <a:p>
            <a:endParaRPr lang="en-US" sz="135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1802" y="2625881"/>
            <a:ext cx="4360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The Ideal Patient for 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Talking to Your Patients about 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 Procedure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Data Overview of 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Safety of 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Post-op Comanagement Pearls and What to Expect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30136" y="3432083"/>
            <a:ext cx="4066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fontAlgn="b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iStent inject in the Premium Cataract Patient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OSD:  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 Considerations</a:t>
            </a:r>
          </a:p>
          <a:p>
            <a:pPr marL="214313" indent="-214313" fontAlgn="b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 Education for OD Students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2115" y="145230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MIGS Algorithm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Referring Best Practices</a:t>
            </a:r>
          </a:p>
          <a:p>
            <a:pPr marL="214313" indent="-214313" fontAlgn="b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Long-Term Efficacy, Safety and Ongoing Evaluation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In-Office Gonioscopy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Medication Tapering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Patient Education: Full Practice Support &amp; Resources</a:t>
            </a:r>
          </a:p>
          <a:p>
            <a:pPr marL="214313" indent="-214313" fontAlgn="b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iStent and iStent </a:t>
            </a:r>
            <a:r>
              <a:rPr lang="en-US" sz="1200" b="1" i="1" dirty="0">
                <a:solidFill>
                  <a:schemeClr val="bg2">
                    <a:lumMod val="25000"/>
                  </a:schemeClr>
                </a:solidFill>
              </a:rPr>
              <a:t>inject</a:t>
            </a:r>
            <a:r>
              <a:rPr lang="en-US" sz="1200" b="1" dirty="0">
                <a:solidFill>
                  <a:schemeClr val="bg2">
                    <a:lumMod val="25000"/>
                  </a:schemeClr>
                </a:solidFill>
              </a:rPr>
              <a:t> Differences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7257" y="2129796"/>
            <a:ext cx="428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Core Content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3495" y="1051721"/>
            <a:ext cx="4357282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Introductory and Comprehensive Content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43848" y="1064045"/>
            <a:ext cx="4269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Advanced Content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546855" y="3072523"/>
            <a:ext cx="43041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Adjunctive Content</a:t>
            </a:r>
          </a:p>
        </p:txBody>
      </p:sp>
    </p:spTree>
    <p:extLst>
      <p:ext uri="{BB962C8B-B14F-4D97-AF65-F5344CB8AC3E}">
        <p14:creationId xmlns:p14="http://schemas.microsoft.com/office/powerpoint/2010/main" val="3537813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F2FB9-1C8A-4E91-B77F-A24A68C79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78487"/>
          </a:xfrm>
        </p:spPr>
        <p:txBody>
          <a:bodyPr>
            <a:normAutofit/>
          </a:bodyPr>
          <a:lstStyle/>
          <a:p>
            <a:pPr algn="ctr"/>
            <a:r>
              <a:rPr lang="en-US" sz="4500" b="1" dirty="0"/>
              <a:t>Case #1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0CB5A-F324-4FE5-A341-813E328BC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82 y/o AAM treated since 2009 for POAG and Cataracts</a:t>
            </a:r>
          </a:p>
          <a:p>
            <a:r>
              <a:rPr lang="en-US" dirty="0"/>
              <a:t>Over the years, 2 medications were needed to lower IOP adequately</a:t>
            </a:r>
          </a:p>
          <a:p>
            <a:r>
              <a:rPr lang="en-US" dirty="0"/>
              <a:t>Has tried Latanoprost, </a:t>
            </a:r>
            <a:r>
              <a:rPr lang="en-US" dirty="0" err="1"/>
              <a:t>Travatan</a:t>
            </a:r>
            <a:r>
              <a:rPr lang="en-US" dirty="0"/>
              <a:t>, Lumigan.  Successful control varied and insurance coverage always played a role</a:t>
            </a:r>
          </a:p>
          <a:p>
            <a:r>
              <a:rPr lang="en-US" dirty="0"/>
              <a:t>Current regimen is ZIOPTAN QHS OU and TXE QAM OU.</a:t>
            </a:r>
          </a:p>
          <a:p>
            <a:r>
              <a:rPr lang="en-US" dirty="0"/>
              <a:t>IOP typically ranges from 12-15 depending on visit and time of day</a:t>
            </a:r>
          </a:p>
          <a:p>
            <a:r>
              <a:rPr lang="en-US" dirty="0"/>
              <a:t>NKDA</a:t>
            </a:r>
          </a:p>
          <a:p>
            <a:r>
              <a:rPr lang="en-US" dirty="0"/>
              <a:t>Over the years, OAG has been relatively stable but vision deteriorating from cataract growth</a:t>
            </a:r>
          </a:p>
        </p:txBody>
      </p:sp>
    </p:spTree>
    <p:extLst>
      <p:ext uri="{BB962C8B-B14F-4D97-AF65-F5344CB8AC3E}">
        <p14:creationId xmlns:p14="http://schemas.microsoft.com/office/powerpoint/2010/main" val="278990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924ED34-20F5-4A6D-BC11-2EDFC1EF2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4" y="-30184"/>
            <a:ext cx="3917156" cy="5108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A3C78-2BA5-4CD0-9CD3-79409EE6C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-7036"/>
            <a:ext cx="4089876" cy="50635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286408-6D5D-4957-A013-55DA4E755E33}"/>
                  </a:ext>
                </a:extLst>
              </p14:cNvPr>
              <p14:cNvContentPartPr/>
              <p14:nvPr/>
            </p14:nvContentPartPr>
            <p14:xfrm>
              <a:off x="1036642" y="484828"/>
              <a:ext cx="300780" cy="27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286408-6D5D-4957-A013-55DA4E755E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0664" y="457828"/>
                <a:ext cx="372377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18C444-A115-43DA-A268-E7678E8069F7}"/>
                  </a:ext>
                </a:extLst>
              </p14:cNvPr>
              <p14:cNvContentPartPr/>
              <p14:nvPr/>
            </p14:nvContentPartPr>
            <p14:xfrm>
              <a:off x="5419282" y="400858"/>
              <a:ext cx="301590" cy="14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18C444-A115-43DA-A268-E7678E8069F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83293" y="364858"/>
                <a:ext cx="373209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E605DF8-353F-463A-8432-94D649C92F1C}"/>
                  </a:ext>
                </a:extLst>
              </p14:cNvPr>
              <p14:cNvContentPartPr/>
              <p14:nvPr/>
            </p14:nvContentPartPr>
            <p14:xfrm>
              <a:off x="-433840" y="2878387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E605DF8-353F-463A-8432-94D649C92F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487480" y="2770387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6302FE7-4C1E-4AB8-BC1A-D694BD632775}"/>
                  </a:ext>
                </a:extLst>
              </p14:cNvPr>
              <p14:cNvContentPartPr/>
              <p14:nvPr/>
            </p14:nvContentPartPr>
            <p14:xfrm>
              <a:off x="1063133" y="196027"/>
              <a:ext cx="382680" cy="11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6302FE7-4C1E-4AB8-BC1A-D694BD63277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9493" y="88387"/>
                <a:ext cx="49032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11469EC-5738-4621-8A2D-CDA97EA1ECE6}"/>
                  </a:ext>
                </a:extLst>
              </p14:cNvPr>
              <p14:cNvContentPartPr/>
              <p14:nvPr/>
            </p14:nvContentPartPr>
            <p14:xfrm>
              <a:off x="5452253" y="155053"/>
              <a:ext cx="378360" cy="7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11469EC-5738-4621-8A2D-CDA97EA1ECE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16613" y="83413"/>
                <a:ext cx="45000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FA9172B-5054-4636-9E4E-C8DA13EF64C7}"/>
                  </a:ext>
                </a:extLst>
              </p14:cNvPr>
              <p14:cNvContentPartPr/>
              <p14:nvPr/>
            </p14:nvContentPartPr>
            <p14:xfrm>
              <a:off x="3955373" y="175573"/>
              <a:ext cx="216360" cy="7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FA9172B-5054-4636-9E4E-C8DA13EF64C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19733" y="103573"/>
                <a:ext cx="28800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55FDD76-88C7-4667-A8DF-C94F7E3D898E}"/>
                  </a:ext>
                </a:extLst>
              </p14:cNvPr>
              <p14:cNvContentPartPr/>
              <p14:nvPr/>
            </p14:nvContentPartPr>
            <p14:xfrm>
              <a:off x="3948533" y="318133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55FDD76-88C7-4667-A8DF-C94F7E3D89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12893" y="246133"/>
                <a:ext cx="720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5C59C9-B2C3-45FE-91ED-419540254EEE}"/>
                  </a:ext>
                </a:extLst>
              </p14:cNvPr>
              <p14:cNvContentPartPr/>
              <p14:nvPr/>
            </p14:nvContentPartPr>
            <p14:xfrm>
              <a:off x="3948533" y="311293"/>
              <a:ext cx="222840" cy="13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5C59C9-B2C3-45FE-91ED-419540254EE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12893" y="239293"/>
                <a:ext cx="294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75C1712-8642-45EC-9F9B-E23B66366FED}"/>
                  </a:ext>
                </a:extLst>
              </p14:cNvPr>
              <p14:cNvContentPartPr/>
              <p14:nvPr/>
            </p14:nvContentPartPr>
            <p14:xfrm>
              <a:off x="8371493" y="128053"/>
              <a:ext cx="216360" cy="42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75C1712-8642-45EC-9F9B-E23B66366FE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35493" y="56413"/>
                <a:ext cx="28800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C0C6884-3A4A-47EC-8B25-7C9739D02193}"/>
                  </a:ext>
                </a:extLst>
              </p14:cNvPr>
              <p14:cNvContentPartPr/>
              <p14:nvPr/>
            </p14:nvContentPartPr>
            <p14:xfrm>
              <a:off x="8378333" y="263773"/>
              <a:ext cx="22320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C0C6884-3A4A-47EC-8B25-7C9739D0219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342693" y="192133"/>
                <a:ext cx="294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6074985-E110-4F23-9431-479BEFF704AF}"/>
                  </a:ext>
                </a:extLst>
              </p14:cNvPr>
              <p14:cNvContentPartPr/>
              <p14:nvPr/>
            </p14:nvContentPartPr>
            <p14:xfrm>
              <a:off x="3521933" y="4585213"/>
              <a:ext cx="548280" cy="29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6074985-E110-4F23-9431-479BEFF704A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85933" y="4513213"/>
                <a:ext cx="619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891FDF6-A676-418D-A98F-276E62A38E4B}"/>
                  </a:ext>
                </a:extLst>
              </p14:cNvPr>
              <p14:cNvContentPartPr/>
              <p14:nvPr/>
            </p14:nvContentPartPr>
            <p14:xfrm>
              <a:off x="7992053" y="4700053"/>
              <a:ext cx="535680" cy="338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891FDF6-A676-418D-A98F-276E62A38E4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956413" y="4628413"/>
                <a:ext cx="607320" cy="17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269397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DB73A5-79B3-4DEE-BD53-0C41FFCDB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376125"/>
            <a:ext cx="3677132" cy="46419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CDB437-E134-4995-852A-3989D1954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219" y="318972"/>
            <a:ext cx="3598550" cy="46419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04C16D-B577-44EC-9687-E904F2523D6F}"/>
                  </a:ext>
                </a:extLst>
              </p14:cNvPr>
              <p14:cNvContentPartPr/>
              <p14:nvPr/>
            </p14:nvContentPartPr>
            <p14:xfrm>
              <a:off x="1137082" y="525868"/>
              <a:ext cx="367200" cy="9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04C16D-B577-44EC-9687-E904F2523D6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1082" y="489868"/>
                <a:ext cx="4388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1A5B67F-B435-4837-BD79-80D09C7CE9FE}"/>
                  </a:ext>
                </a:extLst>
              </p14:cNvPr>
              <p14:cNvContentPartPr/>
              <p14:nvPr/>
            </p14:nvContentPartPr>
            <p14:xfrm>
              <a:off x="5318842" y="451348"/>
              <a:ext cx="338310" cy="2025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1A5B67F-B435-4837-BD79-80D09C7CE9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82852" y="415187"/>
                <a:ext cx="409931" cy="922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A4EDF84-1650-46C0-8D69-5FE5195164A7}"/>
                  </a:ext>
                </a:extLst>
              </p14:cNvPr>
              <p14:cNvContentPartPr/>
              <p14:nvPr/>
            </p14:nvContentPartPr>
            <p14:xfrm>
              <a:off x="3515000" y="4679827"/>
              <a:ext cx="543240" cy="12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A4EDF84-1650-46C0-8D69-5FE5195164A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97360" y="4644187"/>
                <a:ext cx="57888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BCD855E-39D0-43CC-B608-33A9C7B429E4}"/>
                  </a:ext>
                </a:extLst>
              </p14:cNvPr>
              <p14:cNvContentPartPr/>
              <p14:nvPr/>
            </p14:nvContentPartPr>
            <p14:xfrm>
              <a:off x="7633040" y="4618987"/>
              <a:ext cx="535680" cy="212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BCD855E-39D0-43CC-B608-33A9C7B429E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615400" y="4582987"/>
                <a:ext cx="57132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C2B25BE-32C4-4825-9ED6-19E3F1DA3505}"/>
                  </a:ext>
                </a:extLst>
              </p14:cNvPr>
              <p14:cNvContentPartPr/>
              <p14:nvPr/>
            </p14:nvContentPartPr>
            <p14:xfrm>
              <a:off x="3899840" y="493747"/>
              <a:ext cx="240120" cy="137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C2B25BE-32C4-4825-9ED6-19E3F1DA350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881840" y="458107"/>
                <a:ext cx="27576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C2508D7-C652-4879-8AA0-FBF0490EB1E2}"/>
                  </a:ext>
                </a:extLst>
              </p14:cNvPr>
              <p14:cNvContentPartPr/>
              <p14:nvPr/>
            </p14:nvContentPartPr>
            <p14:xfrm>
              <a:off x="8046680" y="405547"/>
              <a:ext cx="182160" cy="15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C2508D7-C652-4879-8AA0-FBF0490EB1E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28680" y="369547"/>
                <a:ext cx="2178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3651A5B-64C2-4050-8241-3BA8EA57443C}"/>
                  </a:ext>
                </a:extLst>
              </p14:cNvPr>
              <p14:cNvContentPartPr/>
              <p14:nvPr/>
            </p14:nvContentPartPr>
            <p14:xfrm>
              <a:off x="8032640" y="460267"/>
              <a:ext cx="230040" cy="205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3651A5B-64C2-4050-8241-3BA8EA5744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15000" y="424627"/>
                <a:ext cx="26568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5D8A1EE-8510-4DBF-934C-4C1AB73443AE}"/>
                  </a:ext>
                </a:extLst>
              </p14:cNvPr>
              <p14:cNvContentPartPr/>
              <p14:nvPr/>
            </p14:nvContentPartPr>
            <p14:xfrm>
              <a:off x="8052440" y="507787"/>
              <a:ext cx="188280" cy="41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5D8A1EE-8510-4DBF-934C-4C1AB73443A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34800" y="471787"/>
                <a:ext cx="22392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BEAEE71-0562-447C-9625-6199EEE95A15}"/>
                  </a:ext>
                </a:extLst>
              </p14:cNvPr>
              <p14:cNvContentPartPr/>
              <p14:nvPr/>
            </p14:nvContentPartPr>
            <p14:xfrm>
              <a:off x="1171400" y="737467"/>
              <a:ext cx="202680" cy="3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BEAEE71-0562-447C-9625-6199EEE95A1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53400" y="701827"/>
                <a:ext cx="23832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9620169-6B62-48F2-A040-E60F4F0F0F77}"/>
                  </a:ext>
                </a:extLst>
              </p14:cNvPr>
              <p14:cNvContentPartPr/>
              <p14:nvPr/>
            </p14:nvContentPartPr>
            <p14:xfrm>
              <a:off x="5316440" y="649987"/>
              <a:ext cx="240120" cy="2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9620169-6B62-48F2-A040-E60F4F0F0F7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98800" y="613987"/>
                <a:ext cx="275760" cy="7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3347667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0F3A2D-9073-4143-9B11-4EBE8CEC7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76" y="229406"/>
            <a:ext cx="3792337" cy="480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4B450D-3326-4974-BB23-68B6BC245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8" y="229405"/>
            <a:ext cx="3711313" cy="47643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CD9CF54-41E4-4511-ADDF-819B2CD45FE6}"/>
                  </a:ext>
                </a:extLst>
              </p14:cNvPr>
              <p14:cNvContentPartPr/>
              <p14:nvPr/>
            </p14:nvContentPartPr>
            <p14:xfrm>
              <a:off x="919462" y="367918"/>
              <a:ext cx="467640" cy="891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CD9CF54-41E4-4511-ADDF-819B2CD45FE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3462" y="332278"/>
                <a:ext cx="539280" cy="798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94AB1C4-54A4-4B2D-9844-36462574D379}"/>
                  </a:ext>
                </a:extLst>
              </p14:cNvPr>
              <p14:cNvContentPartPr/>
              <p14:nvPr/>
            </p14:nvContentPartPr>
            <p14:xfrm>
              <a:off x="5360962" y="409498"/>
              <a:ext cx="270" cy="27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94AB1C4-54A4-4B2D-9844-36462574D3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333962" y="382498"/>
                <a:ext cx="54000" cy="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ED0294-B987-4AB6-BFEA-75611498F4CD}"/>
                  </a:ext>
                </a:extLst>
              </p14:cNvPr>
              <p14:cNvContentPartPr/>
              <p14:nvPr/>
            </p14:nvContentPartPr>
            <p14:xfrm>
              <a:off x="5193562" y="359278"/>
              <a:ext cx="419580" cy="2349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ED0294-B987-4AB6-BFEA-75611498F4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57577" y="323687"/>
                <a:ext cx="491189" cy="943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E9E5AB-CF8A-4672-AF43-9119DF36CB65}"/>
                  </a:ext>
                </a:extLst>
              </p14:cNvPr>
              <p14:cNvContentPartPr/>
              <p14:nvPr/>
            </p14:nvContentPartPr>
            <p14:xfrm>
              <a:off x="2804000" y="324907"/>
              <a:ext cx="2635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E9E5AB-CF8A-4672-AF43-9119DF36CB6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86000" y="288907"/>
                <a:ext cx="299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86071FC-B3FD-47B0-870B-280E14FBB812}"/>
                  </a:ext>
                </a:extLst>
              </p14:cNvPr>
              <p14:cNvContentPartPr/>
              <p14:nvPr/>
            </p14:nvContentPartPr>
            <p14:xfrm>
              <a:off x="2783480" y="379267"/>
              <a:ext cx="272880" cy="34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86071FC-B3FD-47B0-870B-280E14FBB81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765840" y="343267"/>
                <a:ext cx="30852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FDEEA3D-B597-4877-A2F2-09C613C27F9D}"/>
                  </a:ext>
                </a:extLst>
              </p14:cNvPr>
              <p14:cNvContentPartPr/>
              <p14:nvPr/>
            </p14:nvContentPartPr>
            <p14:xfrm>
              <a:off x="2831000" y="446587"/>
              <a:ext cx="22212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FDEEA3D-B597-4877-A2F2-09C613C27F9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13000" y="410947"/>
                <a:ext cx="257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9FE2711-B3B1-4F2D-8BCB-171ECCFD8E95}"/>
                  </a:ext>
                </a:extLst>
              </p14:cNvPr>
              <p14:cNvContentPartPr/>
              <p14:nvPr/>
            </p14:nvContentPartPr>
            <p14:xfrm>
              <a:off x="3746120" y="4368067"/>
              <a:ext cx="305640" cy="1846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9FE2711-B3B1-4F2D-8BCB-171ECCFD8E9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28480" y="4332067"/>
                <a:ext cx="341280" cy="25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F659C04-E695-4D31-98D6-87200F0260DE}"/>
                  </a:ext>
                </a:extLst>
              </p14:cNvPr>
              <p14:cNvContentPartPr/>
              <p14:nvPr/>
            </p14:nvContentPartPr>
            <p14:xfrm>
              <a:off x="7056320" y="317347"/>
              <a:ext cx="276120" cy="158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F659C04-E695-4D31-98D6-87200F0260D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38680" y="281707"/>
                <a:ext cx="31176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B418C56-0567-491D-8C79-C4F8CC2383D3}"/>
                  </a:ext>
                </a:extLst>
              </p14:cNvPr>
              <p14:cNvContentPartPr/>
              <p14:nvPr/>
            </p14:nvContentPartPr>
            <p14:xfrm>
              <a:off x="8018600" y="4442947"/>
              <a:ext cx="343800" cy="1515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B418C56-0567-491D-8C79-C4F8CC2383D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00960" y="4407307"/>
                <a:ext cx="379440" cy="223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348157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B36D1-E186-44E2-84ED-E3281112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85837"/>
            <a:ext cx="7886700" cy="3646885"/>
          </a:xfrm>
        </p:spPr>
        <p:txBody>
          <a:bodyPr/>
          <a:lstStyle/>
          <a:p>
            <a:r>
              <a:rPr lang="en-US" dirty="0"/>
              <a:t>By Fall of 2019, vision had dropped enough to warrant referral for surgery</a:t>
            </a:r>
          </a:p>
          <a:p>
            <a:r>
              <a:rPr lang="en-US" dirty="0"/>
              <a:t>Discussed improving vision but also trying to reduce eyedrop burden</a:t>
            </a:r>
          </a:p>
          <a:p>
            <a:r>
              <a:rPr lang="en-US" dirty="0"/>
              <a:t>BCVA 20/40 OD, 20/50 OS</a:t>
            </a:r>
          </a:p>
          <a:p>
            <a:r>
              <a:rPr lang="en-US" dirty="0"/>
              <a:t>IOP was 15/16 on 2 meds at time of referral</a:t>
            </a:r>
          </a:p>
          <a:p>
            <a:r>
              <a:rPr lang="en-US" dirty="0"/>
              <a:t>EOMS and PUPILS WNL</a:t>
            </a:r>
          </a:p>
          <a:p>
            <a:r>
              <a:rPr lang="en-US" dirty="0"/>
              <a:t>Glare 20/200 OU</a:t>
            </a:r>
          </a:p>
          <a:p>
            <a:r>
              <a:rPr lang="en-US" dirty="0"/>
              <a:t>Consented for cataract extraction with </a:t>
            </a:r>
            <a:r>
              <a:rPr lang="en-US" dirty="0" err="1"/>
              <a:t>iStent</a:t>
            </a:r>
            <a:r>
              <a:rPr lang="en-US" dirty="0"/>
              <a:t> Inject OU</a:t>
            </a:r>
          </a:p>
          <a:p>
            <a:r>
              <a:rPr lang="en-US" dirty="0"/>
              <a:t>Goal:  Improve vision and reduce number of eyedrops used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94DF525-CD37-4842-8EAE-3DF8490DED7E}"/>
                  </a:ext>
                </a:extLst>
              </p14:cNvPr>
              <p14:cNvContentPartPr/>
              <p14:nvPr/>
            </p14:nvContentPartPr>
            <p14:xfrm>
              <a:off x="2092871" y="1192973"/>
              <a:ext cx="270" cy="27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94DF525-CD37-4842-8EAE-3DF8490DED7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5871" y="1165973"/>
                <a:ext cx="54000" cy="5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104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5901" y="871537"/>
            <a:ext cx="6936520" cy="3705779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350"/>
              </a:spcBef>
              <a:buNone/>
            </a:pPr>
            <a:r>
              <a:rPr lang="en-US" b="1" dirty="0"/>
              <a:t>Post-op Protocol: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US" dirty="0"/>
              <a:t>Prescribe same steroid, NSAID and antibiotic regimen as with cataract surgery alone</a:t>
            </a:r>
          </a:p>
          <a:p>
            <a:pPr lvl="1">
              <a:spcBef>
                <a:spcPts val="1350"/>
              </a:spcBef>
            </a:pPr>
            <a:r>
              <a:rPr lang="en-US" dirty="0"/>
              <a:t>Tapering more quickly may be warranted at times to help reduce IOP if steroid responder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US" dirty="0"/>
              <a:t>1-Day Post-op visit same as before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US" dirty="0"/>
              <a:t>Do not stop glaucoma meds at this time, allow eye to heal first and stabilize before reducing OAG meds</a:t>
            </a:r>
          </a:p>
          <a:p>
            <a:pPr marL="0" indent="0">
              <a:spcBef>
                <a:spcPts val="1350"/>
              </a:spcBef>
              <a:buNone/>
            </a:pPr>
            <a:r>
              <a:rPr lang="en-US" dirty="0"/>
              <a:t>Return in 1-2 weeks to perform GONIO to visualize MIGS placement</a:t>
            </a:r>
          </a:p>
          <a:p>
            <a:pPr marL="0" indent="0">
              <a:spcBef>
                <a:spcPts val="1350"/>
              </a:spcBef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2521122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A7145-5636-44CB-8012-52C0BA96A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778669"/>
            <a:ext cx="7536656" cy="3854053"/>
          </a:xfrm>
        </p:spPr>
        <p:txBody>
          <a:bodyPr/>
          <a:lstStyle/>
          <a:p>
            <a:r>
              <a:rPr lang="en-US" dirty="0"/>
              <a:t>1-Day Post-op OD reveals UCVA 20/20 and IOP of 14/15</a:t>
            </a:r>
          </a:p>
          <a:p>
            <a:r>
              <a:rPr lang="en-US" dirty="0"/>
              <a:t>Broken Bag resulted in 3-piece IOL in sulcus but no vitreous prolapse</a:t>
            </a:r>
          </a:p>
          <a:p>
            <a:r>
              <a:rPr lang="en-US" dirty="0"/>
              <a:t>2 Week Post-Op OD has UCVA 20/20 with IOP of 11/15</a:t>
            </a:r>
          </a:p>
          <a:p>
            <a:endParaRPr lang="en-US" dirty="0"/>
          </a:p>
          <a:p>
            <a:r>
              <a:rPr lang="en-US" dirty="0"/>
              <a:t>1-Day Post-op OS reveals UCVA 20/40 and IOP of 11/13, PC IOL in the bag</a:t>
            </a:r>
          </a:p>
          <a:p>
            <a:r>
              <a:rPr lang="en-US" dirty="0"/>
              <a:t>2 Week P/O OS has UCVA 20/20 OU with IOP of 09/10</a:t>
            </a:r>
          </a:p>
          <a:p>
            <a:r>
              <a:rPr lang="en-US" dirty="0"/>
              <a:t>Instructed to D/C Timolol and continue ZIOPTAN QHS OU</a:t>
            </a:r>
          </a:p>
          <a:p>
            <a:r>
              <a:rPr lang="en-US" dirty="0"/>
              <a:t>3 </a:t>
            </a:r>
            <a:r>
              <a:rPr lang="en-US" dirty="0" err="1"/>
              <a:t>mos</a:t>
            </a:r>
            <a:r>
              <a:rPr lang="en-US" dirty="0"/>
              <a:t> later, VF is stable and IOP is 10/12 on </a:t>
            </a:r>
            <a:r>
              <a:rPr lang="en-US" dirty="0" err="1"/>
              <a:t>Zioptan</a:t>
            </a:r>
            <a:r>
              <a:rPr lang="en-US" dirty="0"/>
              <a:t> QHS OU</a:t>
            </a:r>
          </a:p>
        </p:txBody>
      </p:sp>
    </p:spTree>
    <p:extLst>
      <p:ext uri="{BB962C8B-B14F-4D97-AF65-F5344CB8AC3E}">
        <p14:creationId xmlns:p14="http://schemas.microsoft.com/office/powerpoint/2010/main" val="409698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0" y="361950"/>
            <a:ext cx="3175905" cy="538841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Case #2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00150"/>
            <a:ext cx="6934200" cy="3352799"/>
          </a:xfrm>
        </p:spPr>
        <p:txBody>
          <a:bodyPr/>
          <a:lstStyle/>
          <a:p>
            <a:r>
              <a:rPr lang="en-US" dirty="0"/>
              <a:t>70 y/o WM has been treated for MILD OAG for the last 15 years</a:t>
            </a:r>
          </a:p>
          <a:p>
            <a:r>
              <a:rPr lang="en-US" dirty="0"/>
              <a:t>C/D 0.50 OD, 0.55 OS</a:t>
            </a:r>
          </a:p>
          <a:p>
            <a:r>
              <a:rPr lang="en-US" dirty="0"/>
              <a:t>Baseline IOP was 26 mm Hg OU</a:t>
            </a:r>
          </a:p>
          <a:p>
            <a:r>
              <a:rPr lang="en-US" dirty="0"/>
              <a:t>Current treatment is LATANOPROST QHS OU and TXE QAM OU</a:t>
            </a:r>
          </a:p>
          <a:p>
            <a:r>
              <a:rPr lang="en-US" dirty="0"/>
              <a:t>Resulting IOP was 18 mm Hg OU</a:t>
            </a:r>
          </a:p>
          <a:p>
            <a:r>
              <a:rPr lang="en-US" dirty="0"/>
              <a:t>By late 2018, had developed visually significant cataract (3-4+ NS)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467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8894" r="-668"/>
          <a:stretch/>
        </p:blipFill>
        <p:spPr>
          <a:xfrm>
            <a:off x="1143000" y="622879"/>
            <a:ext cx="3519056" cy="4122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081" t="8939"/>
          <a:stretch/>
        </p:blipFill>
        <p:spPr>
          <a:xfrm>
            <a:off x="4572000" y="622879"/>
            <a:ext cx="3214521" cy="41216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7A93CCC-825B-4AA3-98CB-7B4095D49A98}"/>
                  </a:ext>
                </a:extLst>
              </p14:cNvPr>
              <p14:cNvContentPartPr/>
              <p14:nvPr/>
            </p14:nvContentPartPr>
            <p14:xfrm>
              <a:off x="3501680" y="4300387"/>
              <a:ext cx="555120" cy="20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7A93CCC-825B-4AA3-98CB-7B4095D49A9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83680" y="4264747"/>
                <a:ext cx="59076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571DEE7-0586-4642-8BC4-5F9DD2D81102}"/>
                  </a:ext>
                </a:extLst>
              </p14:cNvPr>
              <p14:cNvContentPartPr/>
              <p14:nvPr/>
            </p14:nvContentPartPr>
            <p14:xfrm>
              <a:off x="6671480" y="4251787"/>
              <a:ext cx="558360" cy="21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571DEE7-0586-4642-8BC4-5F9DD2D811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53840" y="4216147"/>
                <a:ext cx="594000" cy="9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2669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ABA067-83BB-480E-8F62-8CF93CB48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520625-AFB6-4F32-8AA1-D25824F1F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B5054B0-DE1F-474D-BC22-DC8C79D66A16}"/>
                  </a:ext>
                </a:extLst>
              </p14:cNvPr>
              <p14:cNvContentPartPr/>
              <p14:nvPr/>
            </p14:nvContentPartPr>
            <p14:xfrm>
              <a:off x="1827593" y="1789496"/>
              <a:ext cx="36000" cy="78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B5054B0-DE1F-474D-BC22-DC8C79D66A1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18953" y="1780496"/>
                <a:ext cx="5364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38F39E6-CA17-4790-99C3-EEBA829A7EA6}"/>
                  </a:ext>
                </a:extLst>
              </p14:cNvPr>
              <p14:cNvContentPartPr/>
              <p14:nvPr/>
            </p14:nvContentPartPr>
            <p14:xfrm>
              <a:off x="1024433" y="3198536"/>
              <a:ext cx="150480" cy="7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38F39E6-CA17-4790-99C3-EEBA829A7E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15433" y="3189896"/>
                <a:ext cx="16812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2DC56C1-9101-431F-B274-B9321806DB39}"/>
                  </a:ext>
                </a:extLst>
              </p14:cNvPr>
              <p14:cNvContentPartPr/>
              <p14:nvPr/>
            </p14:nvContentPartPr>
            <p14:xfrm>
              <a:off x="1026233" y="3211496"/>
              <a:ext cx="118080" cy="90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2DC56C1-9101-431F-B274-B9321806DB3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8233" y="3193856"/>
                <a:ext cx="15372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E4AA2D-B69D-4F3D-BD6E-3CF1E2D371A0}"/>
                  </a:ext>
                </a:extLst>
              </p14:cNvPr>
              <p14:cNvContentPartPr/>
              <p14:nvPr/>
            </p14:nvContentPartPr>
            <p14:xfrm>
              <a:off x="1828673" y="4168376"/>
              <a:ext cx="53640" cy="87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E4AA2D-B69D-4F3D-BD6E-3CF1E2D371A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11033" y="4150736"/>
                <a:ext cx="89280" cy="12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88514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5" t="235"/>
          <a:stretch/>
        </p:blipFill>
        <p:spPr>
          <a:xfrm>
            <a:off x="2744499" y="506557"/>
            <a:ext cx="3656302" cy="43631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AF7A974-9898-42E7-AABB-8161E888CA78}"/>
                  </a:ext>
                </a:extLst>
              </p14:cNvPr>
              <p14:cNvContentPartPr/>
              <p14:nvPr/>
            </p14:nvContentPartPr>
            <p14:xfrm>
              <a:off x="5567360" y="4469947"/>
              <a:ext cx="480600" cy="6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AF7A974-9898-42E7-AABB-8161E888CA7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49720" y="4434307"/>
                <a:ext cx="516240" cy="7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94884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990600" y="1123950"/>
            <a:ext cx="7162800" cy="3352800"/>
          </a:xfrm>
        </p:spPr>
        <p:txBody>
          <a:bodyPr/>
          <a:lstStyle/>
          <a:p>
            <a:r>
              <a:rPr lang="en-US" dirty="0"/>
              <a:t>Consented for CATARACT surgery AIM -2.25 with </a:t>
            </a:r>
            <a:r>
              <a:rPr lang="en-US" dirty="0" err="1"/>
              <a:t>iStent</a:t>
            </a:r>
            <a:r>
              <a:rPr lang="en-US" dirty="0"/>
              <a:t> Inject implantation OU</a:t>
            </a:r>
          </a:p>
          <a:p>
            <a:r>
              <a:rPr lang="en-US" dirty="0"/>
              <a:t>OS done first</a:t>
            </a:r>
          </a:p>
          <a:p>
            <a:r>
              <a:rPr lang="en-US" dirty="0"/>
              <a:t>1-Day revealed 20/400 UCVA, IOP 15</a:t>
            </a:r>
          </a:p>
          <a:p>
            <a:r>
              <a:rPr lang="en-US" dirty="0"/>
              <a:t>Instructed to use surgical drops &amp; continue IOP meds</a:t>
            </a:r>
          </a:p>
          <a:p>
            <a:r>
              <a:rPr lang="en-US" dirty="0"/>
              <a:t>2-week P/O BCVA 20/20, IOP 14, GONIO shows well placed </a:t>
            </a:r>
            <a:r>
              <a:rPr lang="en-US" dirty="0" err="1"/>
              <a:t>iStent</a:t>
            </a:r>
            <a:r>
              <a:rPr lang="en-US" dirty="0"/>
              <a:t> Inject nasally</a:t>
            </a:r>
          </a:p>
          <a:p>
            <a:r>
              <a:rPr lang="en-US" dirty="0"/>
              <a:t>Continue OAG meds for now, finish surgical drops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7038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95350"/>
            <a:ext cx="6512378" cy="3439886"/>
          </a:xfrm>
        </p:spPr>
        <p:txBody>
          <a:bodyPr/>
          <a:lstStyle/>
          <a:p>
            <a:r>
              <a:rPr lang="en-US" dirty="0"/>
              <a:t>OD done with same parameters</a:t>
            </a:r>
          </a:p>
          <a:p>
            <a:r>
              <a:rPr lang="en-US" dirty="0"/>
              <a:t>1-day UCVA 20/200, IOP 23</a:t>
            </a:r>
          </a:p>
          <a:p>
            <a:r>
              <a:rPr lang="en-US" dirty="0"/>
              <a:t>Use surgical drops and OAG meds</a:t>
            </a:r>
          </a:p>
          <a:p>
            <a:r>
              <a:rPr lang="en-US" dirty="0"/>
              <a:t>1-week P/O BCVA 20/20 OU, IOP 14 OU</a:t>
            </a:r>
          </a:p>
          <a:p>
            <a:r>
              <a:rPr lang="en-US" dirty="0"/>
              <a:t>3-weeks later BCVA 20/20, IOP 16 OU, </a:t>
            </a:r>
            <a:r>
              <a:rPr lang="en-US" dirty="0" err="1"/>
              <a:t>iStents</a:t>
            </a:r>
            <a:r>
              <a:rPr lang="en-US" dirty="0"/>
              <a:t> in good position OU</a:t>
            </a:r>
          </a:p>
          <a:p>
            <a:r>
              <a:rPr lang="en-US" dirty="0"/>
              <a:t>Instructed to stop TXE OU and return in 8 weeks</a:t>
            </a:r>
          </a:p>
          <a:p>
            <a:r>
              <a:rPr lang="en-US" dirty="0"/>
              <a:t>At 18 </a:t>
            </a:r>
            <a:r>
              <a:rPr lang="en-US" dirty="0" err="1"/>
              <a:t>mos</a:t>
            </a:r>
            <a:r>
              <a:rPr lang="en-US" dirty="0"/>
              <a:t>, IOP 16 OU on LATANOPROST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39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BFAF58-22C4-4769-9C42-5B4A499F2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241822"/>
          </a:xfrm>
        </p:spPr>
        <p:txBody>
          <a:bodyPr>
            <a:normAutofit/>
          </a:bodyPr>
          <a:lstStyle/>
          <a:p>
            <a:r>
              <a:rPr lang="en-US" sz="4800" b="1" dirty="0"/>
              <a:t>THANK YOU!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672789-B1BF-436E-B075-22C484810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00350"/>
            <a:ext cx="6858000" cy="1143000"/>
          </a:xfrm>
        </p:spPr>
        <p:txBody>
          <a:bodyPr/>
          <a:lstStyle/>
          <a:p>
            <a:r>
              <a:rPr lang="en-US" dirty="0"/>
              <a:t>Questions:</a:t>
            </a:r>
          </a:p>
          <a:p>
            <a:r>
              <a:rPr lang="en-US" dirty="0"/>
              <a:t>smolenyak@hotmail.com</a:t>
            </a:r>
          </a:p>
        </p:txBody>
      </p:sp>
    </p:spTree>
    <p:extLst>
      <p:ext uri="{BB962C8B-B14F-4D97-AF65-F5344CB8AC3E}">
        <p14:creationId xmlns:p14="http://schemas.microsoft.com/office/powerpoint/2010/main" val="3265459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C0E421-2D72-4C35-BB70-5663915E1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9836F-1FDD-451E-9CD9-02434101DEF5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FDD081-CF97-4089-944D-A1C5E0365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3087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89247"/>
      </a:accent1>
      <a:accent2>
        <a:srgbClr val="62BB46"/>
      </a:accent2>
      <a:accent3>
        <a:srgbClr val="1B75BC"/>
      </a:accent3>
      <a:accent4>
        <a:srgbClr val="27AAE1"/>
      </a:accent4>
      <a:accent5>
        <a:srgbClr val="65696E"/>
      </a:accent5>
      <a:accent6>
        <a:srgbClr val="4E9EB8"/>
      </a:accent6>
      <a:hlink>
        <a:srgbClr val="089247"/>
      </a:hlink>
      <a:folHlink>
        <a:srgbClr val="27AAE1"/>
      </a:folHlink>
    </a:clrScheme>
    <a:fontScheme name="Stellaris Eli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24996</TotalTime>
  <Words>2788</Words>
  <Application>Microsoft Office PowerPoint</Application>
  <PresentationFormat>On-screen Show (16:9)</PresentationFormat>
  <Paragraphs>439</Paragraphs>
  <Slides>83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83</vt:i4>
      </vt:variant>
    </vt:vector>
  </HeadingPairs>
  <TitlesOfParts>
    <vt:vector size="93" baseType="lpstr">
      <vt:lpstr>Arial</vt:lpstr>
      <vt:lpstr>Calibri</vt:lpstr>
      <vt:lpstr>Calibri Light</vt:lpstr>
      <vt:lpstr>Tahoma</vt:lpstr>
      <vt:lpstr>Trebuchet MS</vt:lpstr>
      <vt:lpstr>Wingdings</vt:lpstr>
      <vt:lpstr>1_Office Theme</vt:lpstr>
      <vt:lpstr>Office Theme</vt:lpstr>
      <vt:lpstr>2_Office Theme</vt:lpstr>
      <vt:lpstr>3_Office Theme</vt:lpstr>
      <vt:lpstr>MIGS:  What Does it  Mean To Optometry? </vt:lpstr>
      <vt:lpstr>DISCLOSURES</vt:lpstr>
      <vt:lpstr>Glaucoma Prevalence and Patient Need </vt:lpstr>
      <vt:lpstr>PowerPoint Presentation</vt:lpstr>
      <vt:lpstr>PowerPoint Presentation</vt:lpstr>
      <vt:lpstr>Why Should We Get Involved?</vt:lpstr>
      <vt:lpstr>PowerPoint Presentation</vt:lpstr>
      <vt:lpstr>PowerPoint Presentation</vt:lpstr>
      <vt:lpstr>PowerPoint Presentation</vt:lpstr>
      <vt:lpstr>PowerPoint Presentation</vt:lpstr>
      <vt:lpstr>Standard Treatment Options for Glaucoma</vt:lpstr>
      <vt:lpstr>PowerPoint Presentation</vt:lpstr>
      <vt:lpstr>PowerPoint Presentation</vt:lpstr>
      <vt:lpstr>Glaucoma Medications &amp; Ocular Surface Disease (OSD)</vt:lpstr>
      <vt:lpstr>Search for the Best Glaucoma Drop</vt:lpstr>
      <vt:lpstr>SLT: The Light Study</vt:lpstr>
      <vt:lpstr>Mild-to-Moderate Glaucoma Predominates</vt:lpstr>
      <vt:lpstr>Concomitant Cataract &amp; Glaucoma Patients ‒ US</vt:lpstr>
      <vt:lpstr>PowerPoint Presentation</vt:lpstr>
      <vt:lpstr>AQUEOUS HUMOR OUTFLOW</vt:lpstr>
      <vt:lpstr>The Goal of Micro-Invasive Glaucoma Surgery</vt:lpstr>
      <vt:lpstr>So Many to Choose From!!</vt:lpstr>
      <vt:lpstr>PowerPoint Presentation</vt:lpstr>
      <vt:lpstr>MIGS Technologies</vt:lpstr>
      <vt:lpstr>MIGS Treatment Algorithm</vt:lpstr>
      <vt:lpstr>Areas of Aqueous Outflow</vt:lpstr>
      <vt:lpstr>Considerations for Treating Mild-to-Moderate OAG</vt:lpstr>
      <vt:lpstr>MIGS:  Mild-to-Moderate Disease Intervention</vt:lpstr>
      <vt:lpstr>Diagnostic Testing for a MIGS Procedure</vt:lpstr>
      <vt:lpstr>Co-Management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Cypass?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MIGS and iStent Inject overview</vt:lpstr>
      <vt:lpstr>The iStent inject Trabecular Micro-bypass</vt:lpstr>
      <vt:lpstr>iStent inject Attributes</vt:lpstr>
      <vt:lpstr>Preoperative Considerations</vt:lpstr>
      <vt:lpstr>Who is an iStent inject Candidate? </vt:lpstr>
      <vt:lpstr>Surgical Procedure</vt:lpstr>
      <vt:lpstr>iStent inject Surgical Procedure</vt:lpstr>
      <vt:lpstr>iStent inject Post-Op Images</vt:lpstr>
      <vt:lpstr> Clinical Results</vt:lpstr>
      <vt:lpstr>iStent inject Pivotal Trial</vt:lpstr>
      <vt:lpstr>iStent inject PIVOTAL TRIAL </vt:lpstr>
      <vt:lpstr>iStent inject PIVOTAL TRIAL </vt:lpstr>
      <vt:lpstr>iStent inject PIVOTAL TRIAL Safety Profile</vt:lpstr>
      <vt:lpstr>KEY GLOBAL DATA POINTS</vt:lpstr>
      <vt:lpstr>HENGERER (3 YEAR) Long-term IOP Reduction at 3 Years</vt:lpstr>
      <vt:lpstr>HENGERER (3 YEAR) Sustained Medication Reduction</vt:lpstr>
      <vt:lpstr>KEY GLOBAL DATA POINTS</vt:lpstr>
      <vt:lpstr>HARASYMOWYCZ (6 MONTH - 1 YEAR) LARGE RETROSPECTIVE STUDY – INITIAL RESULTS</vt:lpstr>
      <vt:lpstr>1 YEAR DATA (CLEMENT) Real-World Results with 1 Year Follow Up</vt:lpstr>
      <vt:lpstr>May Help Meet the Needs of Your Practice</vt:lpstr>
      <vt:lpstr>Glaukos OD Portal Video Collection</vt:lpstr>
      <vt:lpstr>Case #1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#2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Mehak Mathur</dc:creator>
  <cp:lastModifiedBy>sean smolenyak</cp:lastModifiedBy>
  <cp:revision>525</cp:revision>
  <cp:lastPrinted>2018-08-03T21:02:48Z</cp:lastPrinted>
  <dcterms:created xsi:type="dcterms:W3CDTF">2016-03-28T23:09:26Z</dcterms:created>
  <dcterms:modified xsi:type="dcterms:W3CDTF">2020-10-04T13:53:04Z</dcterms:modified>
</cp:coreProperties>
</file>