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6" r:id="rId4"/>
    <p:sldId id="259" r:id="rId5"/>
    <p:sldId id="261" r:id="rId6"/>
    <p:sldId id="262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1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39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E9DF8-1AC2-4C70-BEB1-09BEF4045101}" type="datetimeFigureOut">
              <a:rPr lang="en-US" smtClean="0"/>
              <a:t>12/3/20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F7021-7B8F-4FA6-9297-A17D30CA9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50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E9DF8-1AC2-4C70-BEB1-09BEF4045101}" type="datetimeFigureOut">
              <a:rPr lang="en-US" smtClean="0"/>
              <a:t>12/3/20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F7021-7B8F-4FA6-9297-A17D30CA9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63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E9DF8-1AC2-4C70-BEB1-09BEF4045101}" type="datetimeFigureOut">
              <a:rPr lang="en-US" smtClean="0"/>
              <a:t>12/3/20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F7021-7B8F-4FA6-9297-A17D30CA9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247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E9DF8-1AC2-4C70-BEB1-09BEF4045101}" type="datetimeFigureOut">
              <a:rPr lang="en-US" smtClean="0"/>
              <a:t>12/3/20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F7021-7B8F-4FA6-9297-A17D30CA9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726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E9DF8-1AC2-4C70-BEB1-09BEF4045101}" type="datetimeFigureOut">
              <a:rPr lang="en-US" smtClean="0"/>
              <a:t>12/3/20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F7021-7B8F-4FA6-9297-A17D30CA9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984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E9DF8-1AC2-4C70-BEB1-09BEF4045101}" type="datetimeFigureOut">
              <a:rPr lang="en-US" smtClean="0"/>
              <a:t>12/3/20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F7021-7B8F-4FA6-9297-A17D30CA9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671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E9DF8-1AC2-4C70-BEB1-09BEF4045101}" type="datetimeFigureOut">
              <a:rPr lang="en-US" smtClean="0"/>
              <a:t>12/3/20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F7021-7B8F-4FA6-9297-A17D30CA9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367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E9DF8-1AC2-4C70-BEB1-09BEF4045101}" type="datetimeFigureOut">
              <a:rPr lang="en-US" smtClean="0"/>
              <a:t>12/3/20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F7021-7B8F-4FA6-9297-A17D30CA9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675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E9DF8-1AC2-4C70-BEB1-09BEF4045101}" type="datetimeFigureOut">
              <a:rPr lang="en-US" smtClean="0"/>
              <a:t>12/3/20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F7021-7B8F-4FA6-9297-A17D30CA9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307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E9DF8-1AC2-4C70-BEB1-09BEF4045101}" type="datetimeFigureOut">
              <a:rPr lang="en-US" smtClean="0"/>
              <a:t>12/3/20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F7021-7B8F-4FA6-9297-A17D30CA9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499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E9DF8-1AC2-4C70-BEB1-09BEF4045101}" type="datetimeFigureOut">
              <a:rPr lang="en-US" smtClean="0"/>
              <a:t>12/3/20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F7021-7B8F-4FA6-9297-A17D30CA9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726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E9DF8-1AC2-4C70-BEB1-09BEF4045101}" type="datetimeFigureOut">
              <a:rPr lang="en-US" smtClean="0"/>
              <a:t>12/3/20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F7021-7B8F-4FA6-9297-A17D30CA9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829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Unilateral </a:t>
            </a:r>
            <a:r>
              <a:rPr lang="en-US" dirty="0" err="1"/>
              <a:t>Mydriasis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What’s up with the unilateral </a:t>
            </a:r>
            <a:r>
              <a:rPr lang="en-US" dirty="0" err="1"/>
              <a:t>Mydriasis</a:t>
            </a:r>
            <a:r>
              <a:rPr lang="en-US" dirty="0"/>
              <a:t>?</a:t>
            </a:r>
          </a:p>
          <a:p>
            <a:r>
              <a:rPr lang="en-US" dirty="0"/>
              <a:t>A potentially dangerous, sometimes life-threatening, concern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098" name="Picture 2" descr="Dilated pupils meaning: Attraction and moo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304" y="3051706"/>
            <a:ext cx="4610063" cy="3457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stress: Pupil dilation could reflect the amount of stress you deal with -  The Economic Time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1980" y="3030500"/>
            <a:ext cx="4638339" cy="3478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3168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Why Are My Eyes Dilated?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37" y="716336"/>
            <a:ext cx="3333750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Why Do My Eyes Need to be Dilated? - Asheville Optometrists &amp; Eyewear:  Envision Eyecar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3490" y="716336"/>
            <a:ext cx="6162675" cy="4000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44245" y="2720897"/>
            <a:ext cx="503457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dirty="0"/>
              <a:t>Two patients recently presented with unilateral </a:t>
            </a:r>
            <a:r>
              <a:rPr lang="en-US" sz="2400" dirty="0" err="1"/>
              <a:t>mydriasis</a:t>
            </a:r>
            <a:r>
              <a:rPr lang="en-US" sz="2400" dirty="0"/>
              <a:t> OD. </a:t>
            </a:r>
          </a:p>
          <a:p>
            <a:r>
              <a:rPr lang="en-US" sz="2400" dirty="0"/>
              <a:t> </a:t>
            </a:r>
          </a:p>
          <a:p>
            <a:r>
              <a:rPr lang="en-US" sz="2400" dirty="0"/>
              <a:t> - This could be caused by an injury (TBI), brain aneurysm, epilepsy, stroke or use of illegal drugs like LSD, amphetamines, cocaine etc.  </a:t>
            </a:r>
          </a:p>
          <a:p>
            <a:endParaRPr lang="en-US" sz="2400" dirty="0"/>
          </a:p>
          <a:p>
            <a:r>
              <a:rPr lang="en-US" sz="2400" dirty="0"/>
              <a:t>- Diagnosis might necessitate a CT scan, MRI, drug testing, referral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67313" y="5583219"/>
            <a:ext cx="3357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Fortunately for these patients,….. </a:t>
            </a:r>
          </a:p>
        </p:txBody>
      </p:sp>
    </p:spTree>
    <p:extLst>
      <p:ext uri="{BB962C8B-B14F-4D97-AF65-F5344CB8AC3E}">
        <p14:creationId xmlns:p14="http://schemas.microsoft.com/office/powerpoint/2010/main" val="2103592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7039" y="2999712"/>
            <a:ext cx="9144000" cy="2266296"/>
          </a:xfrm>
        </p:spPr>
        <p:txBody>
          <a:bodyPr>
            <a:normAutofit/>
          </a:bodyPr>
          <a:lstStyle/>
          <a:p>
            <a:r>
              <a:rPr lang="en-US" dirty="0"/>
              <a:t>it was </a:t>
            </a:r>
            <a:r>
              <a:rPr lang="en-US" dirty="0" err="1"/>
              <a:t>Qbrexza</a:t>
            </a:r>
            <a:r>
              <a:rPr lang="en-US" dirty="0"/>
              <a:t>….. </a:t>
            </a:r>
            <a:br>
              <a:rPr lang="en-US" dirty="0"/>
            </a:br>
            <a:endParaRPr lang="en-US" dirty="0"/>
          </a:p>
        </p:txBody>
      </p:sp>
      <p:pic>
        <p:nvPicPr>
          <p:cNvPr id="1026" name="Picture 2" descr="Sign up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94" y="990166"/>
            <a:ext cx="2229074" cy="2009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4" descr="QBREXZA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4" name="Picture 10" descr="QBRX RM RGB FC Po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4705610"/>
            <a:ext cx="4098664" cy="2049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Illustration of a sweat pore and sweat gland to help demonstrate what's happening when sweat glands are being activated by chemical substances called neurotransmitters that cause excessive underarm sweating to occur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3156" y="4878554"/>
            <a:ext cx="2628900" cy="141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QBREXZA® (glycopyrronium) Cloth | Excessive Underarm Sweating Optio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8210" y="319030"/>
            <a:ext cx="2695575" cy="3600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6246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2367579" cy="1325563"/>
          </a:xfrm>
        </p:spPr>
        <p:txBody>
          <a:bodyPr/>
          <a:lstStyle/>
          <a:p>
            <a:r>
              <a:rPr lang="en-US" dirty="0" err="1"/>
              <a:t>Qbrexza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Topical wipe for primary axillary hyperhidrosis (</a:t>
            </a:r>
            <a:r>
              <a:rPr lang="en-US" sz="1600" dirty="0"/>
              <a:t>those sweaty </a:t>
            </a:r>
            <a:r>
              <a:rPr lang="en-US" sz="1600" dirty="0" err="1"/>
              <a:t>underarmies</a:t>
            </a:r>
            <a:r>
              <a:rPr lang="en-US" dirty="0"/>
              <a:t>)</a:t>
            </a:r>
          </a:p>
          <a:p>
            <a:r>
              <a:rPr lang="en-US" dirty="0" err="1"/>
              <a:t>Glypyrrconium</a:t>
            </a:r>
            <a:r>
              <a:rPr lang="en-US" dirty="0"/>
              <a:t> </a:t>
            </a:r>
            <a:r>
              <a:rPr lang="en-US" dirty="0" err="1"/>
              <a:t>Tosylate</a:t>
            </a:r>
            <a:r>
              <a:rPr lang="en-US" dirty="0"/>
              <a:t>--an anticholinergic</a:t>
            </a:r>
          </a:p>
          <a:p>
            <a:r>
              <a:rPr lang="en-US" dirty="0"/>
              <a:t>In addition to reducing sweat, it may cause dry mouth, redness, turning/stinging.</a:t>
            </a:r>
          </a:p>
          <a:p>
            <a:endParaRPr lang="en-US" dirty="0"/>
          </a:p>
          <a:p>
            <a:r>
              <a:rPr lang="en-US" dirty="0"/>
              <a:t>It can also cause a dilated pupil, especially </a:t>
            </a:r>
          </a:p>
          <a:p>
            <a:pPr marL="0" indent="0">
              <a:buNone/>
            </a:pPr>
            <a:r>
              <a:rPr lang="en-US" dirty="0"/>
              <a:t>   if you touch your eye after using the wipe, </a:t>
            </a:r>
          </a:p>
          <a:p>
            <a:pPr marL="0" indent="0">
              <a:buNone/>
            </a:pPr>
            <a:r>
              <a:rPr lang="en-US" dirty="0"/>
              <a:t>   (</a:t>
            </a:r>
            <a:r>
              <a:rPr lang="en-US" sz="4000" dirty="0"/>
              <a:t>especially</a:t>
            </a:r>
            <a:r>
              <a:rPr lang="en-US" dirty="0"/>
              <a:t> if you don’t wash your hands </a:t>
            </a:r>
          </a:p>
          <a:p>
            <a:pPr marL="0" indent="0">
              <a:buNone/>
            </a:pPr>
            <a:r>
              <a:rPr lang="en-US" dirty="0"/>
              <a:t>   prior to inserting your contact lenses!!!) </a:t>
            </a:r>
          </a:p>
        </p:txBody>
      </p:sp>
      <p:pic>
        <p:nvPicPr>
          <p:cNvPr id="3074" name="Picture 2" descr="Why people sweat in the winter: 4 explanati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3529" y="265180"/>
            <a:ext cx="4876390" cy="1560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Duchess Royal 👸🏽🌟✨ on Twitter: &quot;How does one get #sweatyarmpits in winter?  Ask Meghan Markle. 😉… &quot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3321" y="3235462"/>
            <a:ext cx="3080479" cy="341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6855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Qbrexza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7907767" cy="46289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Additional information/notes</a:t>
            </a:r>
          </a:p>
          <a:p>
            <a:pPr lvl="1"/>
            <a:r>
              <a:rPr lang="en-US" dirty="0"/>
              <a:t>A person does not have to actually touch their eyes in order to have the possibility of an eye dilation. </a:t>
            </a:r>
          </a:p>
          <a:p>
            <a:pPr lvl="2"/>
            <a:r>
              <a:rPr lang="en-US" dirty="0" err="1"/>
              <a:t>Mydriasis</a:t>
            </a:r>
            <a:r>
              <a:rPr lang="en-US" dirty="0"/>
              <a:t> can take place if a person touches any periorbital tissue.</a:t>
            </a:r>
          </a:p>
          <a:p>
            <a:pPr lvl="1"/>
            <a:r>
              <a:rPr lang="en-US" dirty="0"/>
              <a:t>I am only aware of one case involving contact lenses</a:t>
            </a:r>
          </a:p>
          <a:p>
            <a:pPr lvl="1"/>
            <a:r>
              <a:rPr lang="en-US" dirty="0"/>
              <a:t>Bilateral </a:t>
            </a:r>
            <a:r>
              <a:rPr lang="en-US" dirty="0" err="1"/>
              <a:t>mydriasis</a:t>
            </a:r>
            <a:r>
              <a:rPr lang="en-US" dirty="0"/>
              <a:t> has not been reported, but is certainly a possibility</a:t>
            </a:r>
          </a:p>
          <a:p>
            <a:pPr lvl="1"/>
            <a:r>
              <a:rPr lang="en-US" dirty="0" err="1"/>
              <a:t>Mydriasis</a:t>
            </a:r>
            <a:r>
              <a:rPr lang="en-US" dirty="0"/>
              <a:t> can happen when patients touch other similar chemicals.</a:t>
            </a:r>
          </a:p>
          <a:p>
            <a:pPr lvl="1"/>
            <a:r>
              <a:rPr lang="en-US" dirty="0"/>
              <a:t>Some patients may experience blurry vision—due to the pharmacologic inability to compensate for astigmatism or hyperopia </a:t>
            </a:r>
          </a:p>
        </p:txBody>
      </p:sp>
      <p:pic>
        <p:nvPicPr>
          <p:cNvPr id="2050" name="Picture 2" descr="https://www.priory.com/med/pupil_files/image00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391" y="150291"/>
            <a:ext cx="2793583" cy="2092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www.priory.com/med/pupil_files/image00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393" y="2374631"/>
            <a:ext cx="2793581" cy="20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s://www.priory.com/med/pupil_files/image00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2596" y="4598969"/>
            <a:ext cx="2793581" cy="20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6539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Qbrexza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4"/>
            <a:ext cx="7509734" cy="4585933"/>
          </a:xfrm>
        </p:spPr>
        <p:txBody>
          <a:bodyPr>
            <a:normAutofit fontScale="92500" lnSpcReduction="10000"/>
          </a:bodyPr>
          <a:lstStyle/>
          <a:p>
            <a:r>
              <a:rPr lang="en-US" sz="3000" dirty="0"/>
              <a:t>Treatment</a:t>
            </a:r>
          </a:p>
          <a:p>
            <a:r>
              <a:rPr lang="en-US" sz="3000" dirty="0"/>
              <a:t>If </a:t>
            </a:r>
            <a:r>
              <a:rPr lang="en-US" sz="3000" dirty="0" err="1"/>
              <a:t>Qbrexza</a:t>
            </a:r>
            <a:r>
              <a:rPr lang="en-US" sz="3000" dirty="0"/>
              <a:t> is implicated as the likely cause of the </a:t>
            </a:r>
            <a:r>
              <a:rPr lang="en-US" sz="3000" dirty="0" err="1"/>
              <a:t>mydriasis</a:t>
            </a:r>
            <a:r>
              <a:rPr lang="en-US" sz="3000" dirty="0"/>
              <a:t> (aka no HA, no neurological or systemic changes): </a:t>
            </a:r>
          </a:p>
          <a:p>
            <a:pPr lvl="1"/>
            <a:r>
              <a:rPr lang="en-US" dirty="0"/>
              <a:t>No other treatment is necessary--Monitor</a:t>
            </a:r>
          </a:p>
          <a:p>
            <a:pPr lvl="1"/>
            <a:r>
              <a:rPr lang="en-US" dirty="0"/>
              <a:t>Reassure the patient</a:t>
            </a:r>
          </a:p>
          <a:p>
            <a:pPr lvl="1"/>
            <a:r>
              <a:rPr lang="en-US" dirty="0"/>
              <a:t>Require the patient to throw away their contact           lenses and case</a:t>
            </a:r>
          </a:p>
          <a:p>
            <a:pPr lvl="1"/>
            <a:r>
              <a:rPr lang="en-US" dirty="0"/>
              <a:t>Remind them to wash their hands!</a:t>
            </a:r>
          </a:p>
          <a:p>
            <a:pPr lvl="1"/>
            <a:r>
              <a:rPr lang="en-US" dirty="0"/>
              <a:t>The </a:t>
            </a:r>
            <a:r>
              <a:rPr lang="en-US" dirty="0" err="1"/>
              <a:t>mydriasis</a:t>
            </a:r>
            <a:r>
              <a:rPr lang="en-US" dirty="0"/>
              <a:t> should resolve in in a few days                  </a:t>
            </a:r>
            <a:r>
              <a:rPr lang="en-US" sz="1900" dirty="0"/>
              <a:t>(Most of the literature states 1-2 days, but there have                          been cases when it has lasted longer.) </a:t>
            </a:r>
          </a:p>
          <a:p>
            <a:pPr marL="457200" lvl="1" indent="0">
              <a:buNone/>
            </a:pPr>
            <a:r>
              <a:rPr lang="en-US" dirty="0"/>
              <a:t> </a:t>
            </a:r>
          </a:p>
          <a:p>
            <a:pPr lvl="1"/>
            <a:endParaRPr lang="en-US" dirty="0"/>
          </a:p>
        </p:txBody>
      </p:sp>
      <p:pic>
        <p:nvPicPr>
          <p:cNvPr id="1026" name="Picture 2" descr="A Case of Horner Syndrome with Intermittent Mydriasis in a Patient with  Hypoplasia of the Internal Carotid Artery | American Journal of  Neuroradiolog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808" y="3185467"/>
            <a:ext cx="3857027" cy="2576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1635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Moral of the story…..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3402591"/>
          </a:xfrm>
        </p:spPr>
        <p:txBody>
          <a:bodyPr>
            <a:normAutofit/>
          </a:bodyPr>
          <a:lstStyle/>
          <a:p>
            <a:r>
              <a:rPr lang="en-US" sz="2000" dirty="0"/>
              <a:t>PLEASE</a:t>
            </a:r>
            <a:r>
              <a:rPr lang="en-US" dirty="0"/>
              <a:t>, </a:t>
            </a:r>
            <a:r>
              <a:rPr lang="en-US" sz="4000" dirty="0"/>
              <a:t>PLEASE</a:t>
            </a:r>
            <a:r>
              <a:rPr lang="en-US" dirty="0"/>
              <a:t>, </a:t>
            </a:r>
            <a:r>
              <a:rPr lang="en-US" sz="6000" dirty="0"/>
              <a:t>PLEASE</a:t>
            </a:r>
            <a:r>
              <a:rPr lang="en-US" dirty="0"/>
              <a:t> remind your </a:t>
            </a:r>
            <a:r>
              <a:rPr lang="en-US" dirty="0" err="1"/>
              <a:t>Qbrexza</a:t>
            </a:r>
            <a:r>
              <a:rPr lang="en-US" dirty="0"/>
              <a:t> patients to wash their hands!</a:t>
            </a:r>
          </a:p>
          <a:p>
            <a:r>
              <a:rPr lang="en-US" dirty="0"/>
              <a:t>They need to wash until the “slimy” feeling is gone.</a:t>
            </a:r>
          </a:p>
          <a:p>
            <a:r>
              <a:rPr lang="en-US" dirty="0"/>
              <a:t>Share this with your </a:t>
            </a:r>
            <a:r>
              <a:rPr lang="en-US"/>
              <a:t>dermatology counterparts.</a:t>
            </a:r>
            <a:endParaRPr lang="en-US" dirty="0"/>
          </a:p>
          <a:p>
            <a:endParaRPr lang="en-US" dirty="0"/>
          </a:p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735334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365</Words>
  <Application>Microsoft Macintosh PowerPoint</Application>
  <PresentationFormat>Widescreen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Unilateral Mydriasis</vt:lpstr>
      <vt:lpstr>PowerPoint Presentation</vt:lpstr>
      <vt:lpstr>it was Qbrexza…..  </vt:lpstr>
      <vt:lpstr>Qbrexza</vt:lpstr>
      <vt:lpstr>Qbrexza</vt:lpstr>
      <vt:lpstr>Qbrexza</vt:lpstr>
      <vt:lpstr>Moral of the story…..</vt:lpstr>
    </vt:vector>
  </TitlesOfParts>
  <Company>DHA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Qbrexza…..   and the Eye</dc:title>
  <dc:creator>BAIRD, RICHARD Y Lt Col USAF AFMC 412 OMRS/SGPFE</dc:creator>
  <cp:lastModifiedBy>Lindsay Wright</cp:lastModifiedBy>
  <cp:revision>8</cp:revision>
  <dcterms:created xsi:type="dcterms:W3CDTF">2020-10-16T23:12:23Z</dcterms:created>
  <dcterms:modified xsi:type="dcterms:W3CDTF">2020-12-03T15:49:29Z</dcterms:modified>
</cp:coreProperties>
</file>